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1" r:id="rId15"/>
    <p:sldId id="302" r:id="rId16"/>
    <p:sldId id="282" r:id="rId17"/>
    <p:sldId id="269" r:id="rId18"/>
    <p:sldId id="303" r:id="rId19"/>
    <p:sldId id="304" r:id="rId20"/>
    <p:sldId id="305" r:id="rId21"/>
    <p:sldId id="306" r:id="rId22"/>
    <p:sldId id="307" r:id="rId23"/>
    <p:sldId id="278" r:id="rId24"/>
    <p:sldId id="279" r:id="rId25"/>
    <p:sldId id="283" r:id="rId26"/>
    <p:sldId id="284" r:id="rId27"/>
    <p:sldId id="285" r:id="rId28"/>
    <p:sldId id="299" r:id="rId29"/>
    <p:sldId id="286" r:id="rId30"/>
    <p:sldId id="288" r:id="rId31"/>
    <p:sldId id="289" r:id="rId32"/>
    <p:sldId id="300" r:id="rId33"/>
    <p:sldId id="301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87" r:id="rId4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F7F59A-4A9A-4693-B308-046044150F20}" type="datetimeFigureOut">
              <a:rPr lang="fr-FR" smtClean="0"/>
              <a:t>25/04/2025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93681-B01E-4247-8060-46BA2B4968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6389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C93681-B01E-4247-8060-46BA2B4968A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8416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BD5AC23-39A2-EFF6-2801-9B201C8F3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A0965CB-850A-76B3-E950-603515615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7900" y="1498378"/>
            <a:ext cx="9144000" cy="2387600"/>
          </a:xfrm>
        </p:spPr>
        <p:txBody>
          <a:bodyPr anchor="b">
            <a:normAutofit/>
          </a:bodyPr>
          <a:lstStyle>
            <a:lvl1pPr algn="ctr">
              <a:defRPr sz="3600"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0B7DAEE-17F5-F42B-9BEB-9B3927AEB8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7900" y="3978053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7193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5A4CB96-65D3-6746-97E8-B2433D8ED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726CF9B7-3150-45CD-BC20-23DE00CC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0" y="124056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513181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2D8FF7A-C7F6-0397-44E6-E5E417717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726CF9B7-3150-45CD-BC20-23DE00CC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0" y="124056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34513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A7E6DCF-87C1-107D-6EDE-05259DBBF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BB1E410-1502-8E78-8506-A7D6A5D95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0" y="124056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42A3F1E-8D0F-A074-A55A-14BEB23EA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72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99E8C28-4C1C-FD63-7D88-5B1721240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BB1E410-1502-8E78-8506-A7D6A5D95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0" y="124056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428031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A05A701-21ED-5BE6-349B-26DC3CC8F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6BFA43E1-A1D7-6078-055D-3074D75EF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0" y="124056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68586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AA0EFDB-C904-0F08-A4AB-C83AA7323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6BFA43E1-A1D7-6078-055D-3074D75EF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0" y="124056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272515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512A501-07A1-0918-D21E-1BEDD6409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D14C715F-8531-78BC-163B-72D31570B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0" y="124056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3205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1F0252D-6BB1-EACC-2C70-7570B69FA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D14C715F-8531-78BC-163B-72D31570B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0" y="124056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7050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2770D41-4091-BB5E-5637-65866544D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D14C715F-8531-78BC-163B-72D31570B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0" y="124056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776467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8118B041-14FA-E58C-702A-E01B17668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726CF9B7-3150-45CD-BC20-23DE00CC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0" y="124056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942030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E6BAB06-AEDA-A901-28A3-6AC147081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726CF9B7-3150-45CD-BC20-23DE00CC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0" y="124056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41922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125F97A-0D6E-E97B-A849-890D58E67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4AF3EF7-3603-0C37-7247-077E5EFFF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8977D1-898B-F231-379E-7F5C533668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DF63E-A157-4078-A441-90829C0FFDEB}" type="datetimeFigureOut">
              <a:rPr lang="fr-FR" smtClean="0"/>
              <a:t>25/04/2025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0E2C02-D743-ED2A-B24B-8027DF4B5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B46C10-5894-3FA3-6088-DE8DB7009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37CB7-3757-487E-9024-35B0F878E4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365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ottle-wine-drink-blank-alcohol-159230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ottle-wine-drink-blank-alcohol-159230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ottle-wine-drink-blank-alcohol-159230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ottle-wine-drink-blank-alcohol-159230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ottle-wine-drink-blank-alcohol-159230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ottle-wine-drink-blank-alcohol-159230/" TargetMode="External"/><Relationship Id="rId7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ottle-wine-drink-blank-alcohol-159230/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package" Target="../embeddings/Microsoft_Word_Document1.docx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ottle-wine-drink-blank-alcohol-159230/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pixabay.com/en/bottle-wine-drink-blank-alcohol-159230/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pixabay.com/en/bottle-wine-drink-blank-alcohol-159230/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pixabay.com/en/bottle-wine-drink-blank-alcohol-159230/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pixabay.com/en/bottle-wine-drink-blank-alcohol-159230/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ottle-wine-drink-blank-alcohol-159230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ottle-wine-drink-blank-alcohol-159230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#_ftnref1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ottle-wine-drink-blank-alcohol-159230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ottle-wine-drink-blank-alcohol-159230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ottle-wine-drink-blank-alcohol-159230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ottle-wine-drink-blank-alcohol-159230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ottle-wine-drink-blank-alcohol-159230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3E26EC-9C5C-6134-D155-F7DDD6D09F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Etiquetage des vins, nouvelle règlementation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BDA6843-8B69-0691-A3BA-A0915C67A6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Atelier </a:t>
            </a:r>
          </a:p>
          <a:p>
            <a:r>
              <a:rPr lang="fr-FR" dirty="0"/>
              <a:t>La Journée Technique 2025</a:t>
            </a:r>
          </a:p>
          <a:p>
            <a:r>
              <a:rPr lang="fr-FR" dirty="0"/>
              <a:t>2 mars 2025</a:t>
            </a:r>
          </a:p>
        </p:txBody>
      </p:sp>
    </p:spTree>
    <p:extLst>
      <p:ext uri="{BB962C8B-B14F-4D97-AF65-F5344CB8AC3E}">
        <p14:creationId xmlns:p14="http://schemas.microsoft.com/office/powerpoint/2010/main" val="3118899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1AD6D-89FC-9175-1573-21F655B63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Bouteille en verre, bouteille de vin, boisson, vin&#10;&#10;Description générée automatiquement">
            <a:extLst>
              <a:ext uri="{FF2B5EF4-FFF2-40B4-BE49-F238E27FC236}">
                <a16:creationId xmlns:a16="http://schemas.microsoft.com/office/drawing/2014/main" id="{E810CE46-0B54-9FCE-F26F-0A40D1C5B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12429" y="0"/>
            <a:ext cx="3429000" cy="6858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120AAD84-B360-F38D-0056-400CA45359D4}"/>
              </a:ext>
            </a:extLst>
          </p:cNvPr>
          <p:cNvSpPr txBox="1"/>
          <p:nvPr/>
        </p:nvSpPr>
        <p:spPr>
          <a:xfrm>
            <a:off x="1511235" y="299134"/>
            <a:ext cx="2050572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/>
          <a:p>
            <a:r>
              <a:rPr lang="fr-FR" sz="1100" b="1" dirty="0"/>
              <a:t>1. La dénomination de vente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6D5013C-5CFD-36C5-1745-62B8C5A06C7B}"/>
              </a:ext>
            </a:extLst>
          </p:cNvPr>
          <p:cNvSpPr txBox="1"/>
          <p:nvPr/>
        </p:nvSpPr>
        <p:spPr>
          <a:xfrm>
            <a:off x="1525974" y="777918"/>
            <a:ext cx="2600006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2. Titre alcoométrique acquis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0556112-418D-6614-F62C-2363D890A600}"/>
              </a:ext>
            </a:extLst>
          </p:cNvPr>
          <p:cNvSpPr txBox="1"/>
          <p:nvPr/>
        </p:nvSpPr>
        <p:spPr>
          <a:xfrm>
            <a:off x="1525975" y="1298471"/>
            <a:ext cx="1334853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3. Provenance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46AC7A0-E9AE-D0A0-24CF-D5A6D2C9D70C}"/>
              </a:ext>
            </a:extLst>
          </p:cNvPr>
          <p:cNvSpPr txBox="1"/>
          <p:nvPr/>
        </p:nvSpPr>
        <p:spPr>
          <a:xfrm>
            <a:off x="1510039" y="1782392"/>
            <a:ext cx="1702325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4. Volume nominal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5A52E8D-0DCF-7D1B-3DA2-1764952EB5BA}"/>
              </a:ext>
            </a:extLst>
          </p:cNvPr>
          <p:cNvSpPr txBox="1"/>
          <p:nvPr/>
        </p:nvSpPr>
        <p:spPr>
          <a:xfrm>
            <a:off x="1510039" y="2271757"/>
            <a:ext cx="2295757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5. Nom de l’embouteilleur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50241D6-3AF4-2128-712D-9DD67D2C7AF2}"/>
              </a:ext>
            </a:extLst>
          </p:cNvPr>
          <p:cNvSpPr txBox="1"/>
          <p:nvPr/>
        </p:nvSpPr>
        <p:spPr>
          <a:xfrm>
            <a:off x="1517999" y="2779061"/>
            <a:ext cx="1530804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6. Numéro de lot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0409275-6E60-9711-15BB-3CDD3FC1C32C}"/>
              </a:ext>
            </a:extLst>
          </p:cNvPr>
          <p:cNvSpPr txBox="1"/>
          <p:nvPr/>
        </p:nvSpPr>
        <p:spPr>
          <a:xfrm>
            <a:off x="2207699" y="4600937"/>
            <a:ext cx="1236556" cy="646331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r-FR" sz="1800" dirty="0">
                <a:solidFill>
                  <a:schemeClr val="tx1"/>
                </a:solidFill>
              </a:rPr>
              <a:t>7. Allergènes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5398031-AE68-B449-6A60-227AE5774CC8}"/>
              </a:ext>
            </a:extLst>
          </p:cNvPr>
          <p:cNvSpPr txBox="1"/>
          <p:nvPr/>
        </p:nvSpPr>
        <p:spPr>
          <a:xfrm>
            <a:off x="3719650" y="83695"/>
            <a:ext cx="2348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A98D5E"/>
                </a:solidFill>
              </a:rPr>
              <a:t>Les mentions obligatoires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60B7DB-E16C-F2FC-27D5-3BC2EF3D9B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1000"/>
          </a:blip>
          <a:srcRect l="1356" t="254" r="2069" b="2730"/>
          <a:stretch/>
        </p:blipFill>
        <p:spPr>
          <a:xfrm>
            <a:off x="4554586" y="924129"/>
            <a:ext cx="3744686" cy="5501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8E60463-D642-8E63-E16D-434D9585E2BB}"/>
              </a:ext>
            </a:extLst>
          </p:cNvPr>
          <p:cNvSpPr txBox="1"/>
          <p:nvPr/>
        </p:nvSpPr>
        <p:spPr>
          <a:xfrm>
            <a:off x="5114594" y="4153301"/>
            <a:ext cx="2601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i="1" dirty="0">
                <a:latin typeface="Aptos Serif" panose="02020604070405020304" pitchFamily="18" charset="0"/>
                <a:cs typeface="Aptos Serif" panose="02020604070405020304" pitchFamily="18" charset="0"/>
              </a:rPr>
              <a:t>BERGERAC</a:t>
            </a:r>
          </a:p>
          <a:p>
            <a:pPr algn="ctr"/>
            <a:r>
              <a:rPr lang="fr-FR" sz="1400" i="1" dirty="0">
                <a:latin typeface="Aptos Serif" panose="02020604070405020304" pitchFamily="18" charset="0"/>
                <a:cs typeface="Aptos Serif" panose="02020604070405020304" pitchFamily="18" charset="0"/>
              </a:rPr>
              <a:t>Appellation d’origine protégée</a:t>
            </a:r>
            <a:endParaRPr lang="fr-FR" i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65CED9D-0EDC-AA7C-C231-DA5615C4C5F2}"/>
              </a:ext>
            </a:extLst>
          </p:cNvPr>
          <p:cNvSpPr txBox="1"/>
          <p:nvPr/>
        </p:nvSpPr>
        <p:spPr>
          <a:xfrm>
            <a:off x="4518717" y="5848482"/>
            <a:ext cx="826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ptos Serif" panose="02020604070405020304" pitchFamily="18" charset="0"/>
                <a:cs typeface="Aptos Serif" panose="02020604070405020304" pitchFamily="18" charset="0"/>
              </a:rPr>
              <a:t>15 %vol.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752A8AF-BE96-BA83-87F0-6E50B130B3F9}"/>
              </a:ext>
            </a:extLst>
          </p:cNvPr>
          <p:cNvSpPr txBox="1"/>
          <p:nvPr/>
        </p:nvSpPr>
        <p:spPr>
          <a:xfrm>
            <a:off x="7853751" y="5850477"/>
            <a:ext cx="591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ptos Serif" panose="02020604070405020304" pitchFamily="18" charset="0"/>
                <a:cs typeface="Aptos Serif" panose="02020604070405020304" pitchFamily="18" charset="0"/>
              </a:rPr>
              <a:t>75 cl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487625E-5E52-E68F-8BBF-3ACF2AD77002}"/>
              </a:ext>
            </a:extLst>
          </p:cNvPr>
          <p:cNvSpPr txBox="1"/>
          <p:nvPr/>
        </p:nvSpPr>
        <p:spPr>
          <a:xfrm>
            <a:off x="7880893" y="6187393"/>
            <a:ext cx="5916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latin typeface="Aptos Serif" panose="02020604070405020304" pitchFamily="18" charset="0"/>
                <a:cs typeface="Aptos Serif" panose="02020604070405020304" pitchFamily="18" charset="0"/>
              </a:rPr>
              <a:t>L- 24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FE77F23-4CDA-0D34-38A6-80A6856CF9B6}"/>
              </a:ext>
            </a:extLst>
          </p:cNvPr>
          <p:cNvSpPr txBox="1"/>
          <p:nvPr/>
        </p:nvSpPr>
        <p:spPr>
          <a:xfrm>
            <a:off x="5665342" y="5828008"/>
            <a:ext cx="15002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latin typeface="Aptos Serif" panose="02020604070405020304" pitchFamily="18" charset="0"/>
                <a:cs typeface="Aptos Serif" panose="02020604070405020304" pitchFamily="18" charset="0"/>
              </a:rPr>
              <a:t>Produit en France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EB472522-AC12-1F0A-E42A-6F55EE01ED6C}"/>
              </a:ext>
            </a:extLst>
          </p:cNvPr>
          <p:cNvSpPr txBox="1"/>
          <p:nvPr/>
        </p:nvSpPr>
        <p:spPr>
          <a:xfrm>
            <a:off x="5492540" y="5971121"/>
            <a:ext cx="184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latin typeface="Aptos Serif" panose="02020604070405020304" pitchFamily="18" charset="0"/>
                <a:cs typeface="Aptos Serif" panose="02020604070405020304" pitchFamily="18" charset="0"/>
              </a:rPr>
              <a:t>contient des sulfites, œuf, lait</a:t>
            </a:r>
          </a:p>
        </p:txBody>
      </p:sp>
      <p:cxnSp>
        <p:nvCxnSpPr>
          <p:cNvPr id="4" name="Connecteur : en arc 3">
            <a:extLst>
              <a:ext uri="{FF2B5EF4-FFF2-40B4-BE49-F238E27FC236}">
                <a16:creationId xmlns:a16="http://schemas.microsoft.com/office/drawing/2014/main" id="{270094DF-6639-A0B9-9C95-486E40C46B52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3444255" y="4924103"/>
            <a:ext cx="2971202" cy="1262462"/>
          </a:xfrm>
          <a:prstGeom prst="curvedConnector3">
            <a:avLst>
              <a:gd name="adj1" fmla="val 50000"/>
            </a:avLst>
          </a:prstGeom>
          <a:ln w="6350">
            <a:solidFill>
              <a:srgbClr val="A98D5E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7C553856-9D2C-C629-C0ED-F6B216CBFC53}"/>
              </a:ext>
            </a:extLst>
          </p:cNvPr>
          <p:cNvSpPr txBox="1"/>
          <p:nvPr/>
        </p:nvSpPr>
        <p:spPr>
          <a:xfrm>
            <a:off x="5128853" y="5584824"/>
            <a:ext cx="2645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004D86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Mis en bouteille par SAS Vinrouge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0A17DBEF-7909-435F-2A37-F37E7EBF5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7819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BC905-9FF5-346E-2AAA-1EE657C0E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Bouteille en verre, bouteille de vin, boisson, vin&#10;&#10;Description générée automatiquement">
            <a:extLst>
              <a:ext uri="{FF2B5EF4-FFF2-40B4-BE49-F238E27FC236}">
                <a16:creationId xmlns:a16="http://schemas.microsoft.com/office/drawing/2014/main" id="{55E9EF30-90FD-582B-D849-6E1422231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12429" y="0"/>
            <a:ext cx="3429000" cy="6858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E67534A-E6E3-FB32-8F5D-3DDA6507FBEF}"/>
              </a:ext>
            </a:extLst>
          </p:cNvPr>
          <p:cNvSpPr txBox="1"/>
          <p:nvPr/>
        </p:nvSpPr>
        <p:spPr>
          <a:xfrm>
            <a:off x="1511235" y="299134"/>
            <a:ext cx="2050572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/>
          <a:p>
            <a:r>
              <a:rPr lang="fr-FR" sz="1100" b="1" dirty="0"/>
              <a:t>1. La dénomination de vente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CF12FA6-247C-D8FF-1480-798F679CF8FB}"/>
              </a:ext>
            </a:extLst>
          </p:cNvPr>
          <p:cNvSpPr txBox="1"/>
          <p:nvPr/>
        </p:nvSpPr>
        <p:spPr>
          <a:xfrm>
            <a:off x="1525974" y="777918"/>
            <a:ext cx="2600006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2. Titre alcoométrique acquis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C86C7C2-E768-DC8E-961E-7536A8838080}"/>
              </a:ext>
            </a:extLst>
          </p:cNvPr>
          <p:cNvSpPr txBox="1"/>
          <p:nvPr/>
        </p:nvSpPr>
        <p:spPr>
          <a:xfrm>
            <a:off x="1525975" y="1298471"/>
            <a:ext cx="1334853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3. Provenance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A554F09-E232-2B90-FD62-0168C0056882}"/>
              </a:ext>
            </a:extLst>
          </p:cNvPr>
          <p:cNvSpPr txBox="1"/>
          <p:nvPr/>
        </p:nvSpPr>
        <p:spPr>
          <a:xfrm>
            <a:off x="1510039" y="1782392"/>
            <a:ext cx="1702325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4. Volume nominal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20C1339-B341-561C-5FC7-A5D60A6FE4B0}"/>
              </a:ext>
            </a:extLst>
          </p:cNvPr>
          <p:cNvSpPr txBox="1"/>
          <p:nvPr/>
        </p:nvSpPr>
        <p:spPr>
          <a:xfrm>
            <a:off x="1510039" y="2271757"/>
            <a:ext cx="2295757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5. Nom de l’embouteilleur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2A8D6EC-F099-CAC7-C2E5-23DB14DB20D0}"/>
              </a:ext>
            </a:extLst>
          </p:cNvPr>
          <p:cNvSpPr txBox="1"/>
          <p:nvPr/>
        </p:nvSpPr>
        <p:spPr>
          <a:xfrm>
            <a:off x="1517999" y="2779061"/>
            <a:ext cx="1530804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6. Numéro de lot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1806C02-0E22-E517-0F00-1FBECC390FE7}"/>
              </a:ext>
            </a:extLst>
          </p:cNvPr>
          <p:cNvSpPr txBox="1"/>
          <p:nvPr/>
        </p:nvSpPr>
        <p:spPr>
          <a:xfrm>
            <a:off x="1517999" y="3295469"/>
            <a:ext cx="1236556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7. Allergènes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4DF2620-F444-A97F-0E45-5B7A8D6C2205}"/>
              </a:ext>
            </a:extLst>
          </p:cNvPr>
          <p:cNvSpPr txBox="1"/>
          <p:nvPr/>
        </p:nvSpPr>
        <p:spPr>
          <a:xfrm>
            <a:off x="8633449" y="3843290"/>
            <a:ext cx="1657505" cy="92333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r-FR" sz="1800" dirty="0">
                <a:solidFill>
                  <a:schemeClr val="tx1"/>
                </a:solidFill>
              </a:rPr>
              <a:t>8. Teneur en sucre pour les vins mousseux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DB366D4-87DE-CED7-03CA-B975D2360A51}"/>
              </a:ext>
            </a:extLst>
          </p:cNvPr>
          <p:cNvSpPr txBox="1"/>
          <p:nvPr/>
        </p:nvSpPr>
        <p:spPr>
          <a:xfrm>
            <a:off x="3538293" y="21270"/>
            <a:ext cx="2348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A98D5E"/>
                </a:solidFill>
              </a:rPr>
              <a:t>Les mentions obligatoires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EB286B1-907C-D153-E3C8-56FC3F6076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1000"/>
          </a:blip>
          <a:srcRect l="1356" t="254" r="2069" b="2730"/>
          <a:stretch/>
        </p:blipFill>
        <p:spPr>
          <a:xfrm>
            <a:off x="4554586" y="924129"/>
            <a:ext cx="3744686" cy="5501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1C9F9BC-3412-487F-2798-BEFB9DCA54F1}"/>
              </a:ext>
            </a:extLst>
          </p:cNvPr>
          <p:cNvSpPr txBox="1"/>
          <p:nvPr/>
        </p:nvSpPr>
        <p:spPr>
          <a:xfrm>
            <a:off x="5114594" y="4153301"/>
            <a:ext cx="26012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i="1" dirty="0">
                <a:latin typeface="Aptos Serif" panose="02020604070405020304" pitchFamily="18" charset="0"/>
                <a:cs typeface="Aptos Serif" panose="02020604070405020304" pitchFamily="18" charset="0"/>
              </a:rPr>
              <a:t>BERGERAC</a:t>
            </a:r>
          </a:p>
          <a:p>
            <a:pPr algn="ctr"/>
            <a:endParaRPr lang="fr-FR" sz="1400" b="1" i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  <a:p>
            <a:pPr algn="ctr"/>
            <a:r>
              <a:rPr lang="fr-FR" sz="1400" i="1" dirty="0">
                <a:latin typeface="Aptos Serif" panose="02020604070405020304" pitchFamily="18" charset="0"/>
                <a:cs typeface="Aptos Serif" panose="02020604070405020304" pitchFamily="18" charset="0"/>
              </a:rPr>
              <a:t>Appellation d’origine protégée</a:t>
            </a:r>
            <a:endParaRPr lang="fr-FR" i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33119AC-AA10-9951-7690-4AC0DEB23F73}"/>
              </a:ext>
            </a:extLst>
          </p:cNvPr>
          <p:cNvSpPr txBox="1"/>
          <p:nvPr/>
        </p:nvSpPr>
        <p:spPr>
          <a:xfrm>
            <a:off x="4518717" y="5848482"/>
            <a:ext cx="826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ptos Serif" panose="02020604070405020304" pitchFamily="18" charset="0"/>
                <a:cs typeface="Aptos Serif" panose="02020604070405020304" pitchFamily="18" charset="0"/>
              </a:rPr>
              <a:t>15 %vol.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59FA504-9822-2487-5361-CAE2EEF33A82}"/>
              </a:ext>
            </a:extLst>
          </p:cNvPr>
          <p:cNvSpPr txBox="1"/>
          <p:nvPr/>
        </p:nvSpPr>
        <p:spPr>
          <a:xfrm>
            <a:off x="7853751" y="5850477"/>
            <a:ext cx="591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ptos Serif" panose="02020604070405020304" pitchFamily="18" charset="0"/>
                <a:cs typeface="Aptos Serif" panose="02020604070405020304" pitchFamily="18" charset="0"/>
              </a:rPr>
              <a:t>75 cl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AD3F9B0-ED6E-37FD-58FD-898D1C7C178E}"/>
              </a:ext>
            </a:extLst>
          </p:cNvPr>
          <p:cNvSpPr txBox="1"/>
          <p:nvPr/>
        </p:nvSpPr>
        <p:spPr>
          <a:xfrm>
            <a:off x="7880893" y="6187393"/>
            <a:ext cx="5916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latin typeface="Aptos Serif" panose="02020604070405020304" pitchFamily="18" charset="0"/>
                <a:cs typeface="Aptos Serif" panose="02020604070405020304" pitchFamily="18" charset="0"/>
              </a:rPr>
              <a:t>L- 24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3D10EB9-9C54-04B3-8C72-DA3878E00FA8}"/>
              </a:ext>
            </a:extLst>
          </p:cNvPr>
          <p:cNvSpPr txBox="1"/>
          <p:nvPr/>
        </p:nvSpPr>
        <p:spPr>
          <a:xfrm>
            <a:off x="5665342" y="5828008"/>
            <a:ext cx="15002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latin typeface="Aptos Serif" panose="02020604070405020304" pitchFamily="18" charset="0"/>
                <a:cs typeface="Aptos Serif" panose="02020604070405020304" pitchFamily="18" charset="0"/>
              </a:rPr>
              <a:t>Produit en France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EDFEAA0C-D290-3541-9D04-E56CD77F4406}"/>
              </a:ext>
            </a:extLst>
          </p:cNvPr>
          <p:cNvSpPr txBox="1"/>
          <p:nvPr/>
        </p:nvSpPr>
        <p:spPr>
          <a:xfrm>
            <a:off x="5492540" y="5971121"/>
            <a:ext cx="184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latin typeface="Aptos Serif" panose="02020604070405020304" pitchFamily="18" charset="0"/>
                <a:cs typeface="Aptos Serif" panose="02020604070405020304" pitchFamily="18" charset="0"/>
              </a:rPr>
              <a:t>contient des sulfites, œuf, lait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4AC7A5D-E59D-8813-F1B1-11F74C6B4E14}"/>
              </a:ext>
            </a:extLst>
          </p:cNvPr>
          <p:cNvSpPr txBox="1"/>
          <p:nvPr/>
        </p:nvSpPr>
        <p:spPr>
          <a:xfrm>
            <a:off x="5128853" y="5584824"/>
            <a:ext cx="2645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004D86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Mis en bouteille par SAS Vinrouge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A3A68D26-7B04-04E3-0A0C-DB4F654C5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7355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912BF-7E13-168B-F85F-C4F990280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Bouteille en verre, bouteille de vin, boisson, vin&#10;&#10;Description générée automatiquement">
            <a:extLst>
              <a:ext uri="{FF2B5EF4-FFF2-40B4-BE49-F238E27FC236}">
                <a16:creationId xmlns:a16="http://schemas.microsoft.com/office/drawing/2014/main" id="{9A20C6CB-C210-1276-0A23-F5542510D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12429" y="0"/>
            <a:ext cx="3429000" cy="6858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82E1EAED-9988-0402-BA09-E6D8DFA2499A}"/>
              </a:ext>
            </a:extLst>
          </p:cNvPr>
          <p:cNvSpPr txBox="1"/>
          <p:nvPr/>
        </p:nvSpPr>
        <p:spPr>
          <a:xfrm>
            <a:off x="1511235" y="299134"/>
            <a:ext cx="2050572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/>
          <a:p>
            <a:r>
              <a:rPr lang="fr-FR" sz="1100" b="1" dirty="0"/>
              <a:t>1. La dénomination de vente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6BF863A-BDF9-E4DD-AF76-B37A86767875}"/>
              </a:ext>
            </a:extLst>
          </p:cNvPr>
          <p:cNvSpPr txBox="1"/>
          <p:nvPr/>
        </p:nvSpPr>
        <p:spPr>
          <a:xfrm>
            <a:off x="1525975" y="793324"/>
            <a:ext cx="2600006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2. Titre alcoométrique acquis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9AAEF84-855C-C4EA-A96F-6C7BEEBD33FE}"/>
              </a:ext>
            </a:extLst>
          </p:cNvPr>
          <p:cNvSpPr txBox="1"/>
          <p:nvPr/>
        </p:nvSpPr>
        <p:spPr>
          <a:xfrm>
            <a:off x="1525975" y="1298471"/>
            <a:ext cx="1334853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3. Provenance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3F132B1-36EE-085F-4CAB-9B787E6BD941}"/>
              </a:ext>
            </a:extLst>
          </p:cNvPr>
          <p:cNvSpPr txBox="1"/>
          <p:nvPr/>
        </p:nvSpPr>
        <p:spPr>
          <a:xfrm>
            <a:off x="1510039" y="1782392"/>
            <a:ext cx="1702325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4. Volume nominal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56EDE33-C1B5-6DDA-4409-9138AD53007D}"/>
              </a:ext>
            </a:extLst>
          </p:cNvPr>
          <p:cNvSpPr txBox="1"/>
          <p:nvPr/>
        </p:nvSpPr>
        <p:spPr>
          <a:xfrm>
            <a:off x="1510039" y="2271757"/>
            <a:ext cx="2295757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5. Nom de l’embouteilleur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C069348-B680-A56D-4063-70664634E74E}"/>
              </a:ext>
            </a:extLst>
          </p:cNvPr>
          <p:cNvSpPr txBox="1"/>
          <p:nvPr/>
        </p:nvSpPr>
        <p:spPr>
          <a:xfrm>
            <a:off x="1517999" y="2779061"/>
            <a:ext cx="1530804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6. Numéro de lot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4DE6E59-F994-B1CB-D04E-05D16DFFC04B}"/>
              </a:ext>
            </a:extLst>
          </p:cNvPr>
          <p:cNvSpPr txBox="1"/>
          <p:nvPr/>
        </p:nvSpPr>
        <p:spPr>
          <a:xfrm>
            <a:off x="1517999" y="3295469"/>
            <a:ext cx="1236556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7. Allergènes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849F12E-C513-21BC-230A-B1B8159D4AD9}"/>
              </a:ext>
            </a:extLst>
          </p:cNvPr>
          <p:cNvSpPr txBox="1"/>
          <p:nvPr/>
        </p:nvSpPr>
        <p:spPr>
          <a:xfrm>
            <a:off x="1512230" y="3797485"/>
            <a:ext cx="1657505" cy="430887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8. Teneur en sucre pour les vins mousseux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5AB297F-2C2B-BDAD-6E86-92114C3A0DB7}"/>
              </a:ext>
            </a:extLst>
          </p:cNvPr>
          <p:cNvSpPr txBox="1"/>
          <p:nvPr/>
        </p:nvSpPr>
        <p:spPr>
          <a:xfrm>
            <a:off x="8574245" y="1569239"/>
            <a:ext cx="1945148" cy="646331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r-FR" sz="1800" dirty="0">
                <a:solidFill>
                  <a:schemeClr val="tx1"/>
                </a:solidFill>
              </a:rPr>
              <a:t>9. Message sanitaire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714CCA-CAC1-EB73-6163-8F74A965B2A8}"/>
              </a:ext>
            </a:extLst>
          </p:cNvPr>
          <p:cNvSpPr txBox="1"/>
          <p:nvPr/>
        </p:nvSpPr>
        <p:spPr>
          <a:xfrm>
            <a:off x="3719650" y="91385"/>
            <a:ext cx="2348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A98D5E"/>
                </a:solidFill>
              </a:rPr>
              <a:t>Les mentions obligatoires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2F818B04-F478-10D0-6504-0987F4C619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1000"/>
          </a:blip>
          <a:srcRect l="1356" t="254" r="2069" b="2730"/>
          <a:stretch/>
        </p:blipFill>
        <p:spPr>
          <a:xfrm>
            <a:off x="4554586" y="924129"/>
            <a:ext cx="3744686" cy="5501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F81ADFB6-138C-B833-4D77-4A70E3BA05B1}"/>
              </a:ext>
            </a:extLst>
          </p:cNvPr>
          <p:cNvSpPr txBox="1"/>
          <p:nvPr/>
        </p:nvSpPr>
        <p:spPr>
          <a:xfrm>
            <a:off x="5114594" y="4153301"/>
            <a:ext cx="2601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i="1" dirty="0">
                <a:latin typeface="Aptos Serif" panose="02020604070405020304" pitchFamily="18" charset="0"/>
                <a:cs typeface="Aptos Serif" panose="02020604070405020304" pitchFamily="18" charset="0"/>
              </a:rPr>
              <a:t>BERGERAC</a:t>
            </a:r>
          </a:p>
          <a:p>
            <a:pPr algn="ctr"/>
            <a:r>
              <a:rPr lang="fr-FR" sz="1400" i="1" dirty="0">
                <a:latin typeface="Aptos Serif" panose="02020604070405020304" pitchFamily="18" charset="0"/>
                <a:cs typeface="Aptos Serif" panose="02020604070405020304" pitchFamily="18" charset="0"/>
              </a:rPr>
              <a:t>Appellation d’origine protégée</a:t>
            </a:r>
            <a:endParaRPr lang="fr-FR" i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81AB0F3C-D2EC-0DEB-EC73-22B6697261FF}"/>
              </a:ext>
            </a:extLst>
          </p:cNvPr>
          <p:cNvSpPr txBox="1"/>
          <p:nvPr/>
        </p:nvSpPr>
        <p:spPr>
          <a:xfrm>
            <a:off x="4518717" y="5848482"/>
            <a:ext cx="826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ptos Serif" panose="02020604070405020304" pitchFamily="18" charset="0"/>
                <a:cs typeface="Aptos Serif" panose="02020604070405020304" pitchFamily="18" charset="0"/>
              </a:rPr>
              <a:t>15 %vol.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3AD8B438-54F3-9735-766B-3BF80ECB6DA4}"/>
              </a:ext>
            </a:extLst>
          </p:cNvPr>
          <p:cNvSpPr txBox="1"/>
          <p:nvPr/>
        </p:nvSpPr>
        <p:spPr>
          <a:xfrm>
            <a:off x="7853751" y="5850477"/>
            <a:ext cx="591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ptos Serif" panose="02020604070405020304" pitchFamily="18" charset="0"/>
                <a:cs typeface="Aptos Serif" panose="02020604070405020304" pitchFamily="18" charset="0"/>
              </a:rPr>
              <a:t>75 cl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B0324A61-B9D3-DDBB-DBFD-75A899D870AB}"/>
              </a:ext>
            </a:extLst>
          </p:cNvPr>
          <p:cNvSpPr txBox="1"/>
          <p:nvPr/>
        </p:nvSpPr>
        <p:spPr>
          <a:xfrm>
            <a:off x="7880893" y="6187393"/>
            <a:ext cx="5916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latin typeface="Aptos Serif" panose="02020604070405020304" pitchFamily="18" charset="0"/>
                <a:cs typeface="Aptos Serif" panose="02020604070405020304" pitchFamily="18" charset="0"/>
              </a:rPr>
              <a:t>L- 24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920769B4-22D6-FAF9-C21C-733597878351}"/>
              </a:ext>
            </a:extLst>
          </p:cNvPr>
          <p:cNvSpPr txBox="1"/>
          <p:nvPr/>
        </p:nvSpPr>
        <p:spPr>
          <a:xfrm>
            <a:off x="5665342" y="5828008"/>
            <a:ext cx="15002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latin typeface="Aptos Serif" panose="02020604070405020304" pitchFamily="18" charset="0"/>
                <a:cs typeface="Aptos Serif" panose="02020604070405020304" pitchFamily="18" charset="0"/>
              </a:rPr>
              <a:t>Produit en France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FBD34976-510A-A707-C5B3-A457F6A9E8EB}"/>
              </a:ext>
            </a:extLst>
          </p:cNvPr>
          <p:cNvSpPr txBox="1"/>
          <p:nvPr/>
        </p:nvSpPr>
        <p:spPr>
          <a:xfrm>
            <a:off x="5492540" y="5971121"/>
            <a:ext cx="184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latin typeface="Aptos Serif" panose="02020604070405020304" pitchFamily="18" charset="0"/>
                <a:cs typeface="Aptos Serif" panose="02020604070405020304" pitchFamily="18" charset="0"/>
              </a:rPr>
              <a:t>contient des sulfites, œuf, lait</a:t>
            </a:r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72294C8C-E2D1-312A-97B0-680181E66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289" y="1005343"/>
            <a:ext cx="318457" cy="312113"/>
          </a:xfrm>
          <a:prstGeom prst="rect">
            <a:avLst/>
          </a:prstGeom>
        </p:spPr>
      </p:pic>
      <p:cxnSp>
        <p:nvCxnSpPr>
          <p:cNvPr id="5" name="Connecteur : en arc 4">
            <a:extLst>
              <a:ext uri="{FF2B5EF4-FFF2-40B4-BE49-F238E27FC236}">
                <a16:creationId xmlns:a16="http://schemas.microsoft.com/office/drawing/2014/main" id="{B132226B-ABB7-EB65-B746-B104BCC45B69}"/>
              </a:ext>
            </a:extLst>
          </p:cNvPr>
          <p:cNvCxnSpPr>
            <a:cxnSpLocks/>
            <a:stCxn id="31" idx="0"/>
          </p:cNvCxnSpPr>
          <p:nvPr/>
        </p:nvCxnSpPr>
        <p:spPr>
          <a:xfrm rot="16200000" flipV="1">
            <a:off x="8690864" y="713284"/>
            <a:ext cx="407839" cy="1304072"/>
          </a:xfrm>
          <a:prstGeom prst="curvedConnector2">
            <a:avLst/>
          </a:prstGeom>
          <a:ln w="6350">
            <a:solidFill>
              <a:srgbClr val="A98D5E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CEC0954A-E810-4289-2ECD-797C764A7D93}"/>
              </a:ext>
            </a:extLst>
          </p:cNvPr>
          <p:cNvSpPr txBox="1"/>
          <p:nvPr/>
        </p:nvSpPr>
        <p:spPr>
          <a:xfrm>
            <a:off x="5128853" y="5584824"/>
            <a:ext cx="2645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004D86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Mis en bouteille par SAS Vinrouge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6004268-5027-55FE-A2C1-2CEF7EDF2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0779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74CE0-7163-4886-42B4-A6E0F388A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Bouteille en verre, bouteille de vin, boisson, vin&#10;&#10;Description générée automatiquement">
            <a:extLst>
              <a:ext uri="{FF2B5EF4-FFF2-40B4-BE49-F238E27FC236}">
                <a16:creationId xmlns:a16="http://schemas.microsoft.com/office/drawing/2014/main" id="{958019AA-2905-E890-7D1B-B25BC47F6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12429" y="0"/>
            <a:ext cx="3429000" cy="6858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3619EEF4-E670-287C-35D4-B784836CDAE3}"/>
              </a:ext>
            </a:extLst>
          </p:cNvPr>
          <p:cNvSpPr txBox="1"/>
          <p:nvPr/>
        </p:nvSpPr>
        <p:spPr>
          <a:xfrm>
            <a:off x="1511235" y="299134"/>
            <a:ext cx="2050572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/>
          <a:p>
            <a:r>
              <a:rPr lang="fr-FR" sz="1100" b="1" dirty="0"/>
              <a:t>1. La dénomination de vente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6C15C24-CDC6-40CF-8CD2-76AA46841488}"/>
              </a:ext>
            </a:extLst>
          </p:cNvPr>
          <p:cNvSpPr txBox="1"/>
          <p:nvPr/>
        </p:nvSpPr>
        <p:spPr>
          <a:xfrm>
            <a:off x="1525974" y="777918"/>
            <a:ext cx="2600006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2. Titre alcoométrique acquis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C954F24-2613-9239-0E93-ED197220FEB6}"/>
              </a:ext>
            </a:extLst>
          </p:cNvPr>
          <p:cNvSpPr txBox="1"/>
          <p:nvPr/>
        </p:nvSpPr>
        <p:spPr>
          <a:xfrm>
            <a:off x="1525975" y="1298471"/>
            <a:ext cx="1334853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3. Provenance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5FC41ED-5731-4B12-D732-887FFC748278}"/>
              </a:ext>
            </a:extLst>
          </p:cNvPr>
          <p:cNvSpPr txBox="1"/>
          <p:nvPr/>
        </p:nvSpPr>
        <p:spPr>
          <a:xfrm>
            <a:off x="1510039" y="1782392"/>
            <a:ext cx="1702325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4. Volume nominal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7CB916F-9A3F-9EB7-2544-353EE8A97D3E}"/>
              </a:ext>
            </a:extLst>
          </p:cNvPr>
          <p:cNvSpPr txBox="1"/>
          <p:nvPr/>
        </p:nvSpPr>
        <p:spPr>
          <a:xfrm>
            <a:off x="1510039" y="2271757"/>
            <a:ext cx="2295757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5. Nom de l’embouteilleur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469541C-09C2-9DAC-2354-F558B562F629}"/>
              </a:ext>
            </a:extLst>
          </p:cNvPr>
          <p:cNvSpPr txBox="1"/>
          <p:nvPr/>
        </p:nvSpPr>
        <p:spPr>
          <a:xfrm>
            <a:off x="1517999" y="2779061"/>
            <a:ext cx="1530804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6. Numéro de lot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35984E0-739E-E65A-B1E3-362EEC25D6F7}"/>
              </a:ext>
            </a:extLst>
          </p:cNvPr>
          <p:cNvSpPr txBox="1"/>
          <p:nvPr/>
        </p:nvSpPr>
        <p:spPr>
          <a:xfrm>
            <a:off x="1517999" y="3295469"/>
            <a:ext cx="1236556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7. Allergènes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6D56B72-8E56-ADD9-C1DA-B624473CF17D}"/>
              </a:ext>
            </a:extLst>
          </p:cNvPr>
          <p:cNvSpPr txBox="1"/>
          <p:nvPr/>
        </p:nvSpPr>
        <p:spPr>
          <a:xfrm>
            <a:off x="1134567" y="5323214"/>
            <a:ext cx="2968964" cy="92333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fr-FR" sz="1800" dirty="0">
                <a:solidFill>
                  <a:schemeClr val="tx1"/>
                </a:solidFill>
              </a:rPr>
              <a:t>10. Mention « désalcoolisé » </a:t>
            </a:r>
          </a:p>
          <a:p>
            <a:r>
              <a:rPr lang="fr-FR" sz="1800" dirty="0">
                <a:solidFill>
                  <a:schemeClr val="tx1"/>
                </a:solidFill>
              </a:rPr>
              <a:t>ou « partiellement désalcoolisé »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8501D93-D43E-DCF9-AED8-7FDC8D74BBEE}"/>
              </a:ext>
            </a:extLst>
          </p:cNvPr>
          <p:cNvSpPr txBox="1"/>
          <p:nvPr/>
        </p:nvSpPr>
        <p:spPr>
          <a:xfrm>
            <a:off x="1512230" y="3797485"/>
            <a:ext cx="1657505" cy="430887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8. Teneur en sucre pour les vins mousseux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D1EF3FC-1887-2F72-F759-E4C5849A95EB}"/>
              </a:ext>
            </a:extLst>
          </p:cNvPr>
          <p:cNvSpPr txBox="1"/>
          <p:nvPr/>
        </p:nvSpPr>
        <p:spPr>
          <a:xfrm>
            <a:off x="1528550" y="4380317"/>
            <a:ext cx="1945148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9. Message sanitaire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EFE7157-9D14-7ABF-4D3D-E44FEC831C75}"/>
              </a:ext>
            </a:extLst>
          </p:cNvPr>
          <p:cNvSpPr txBox="1"/>
          <p:nvPr/>
        </p:nvSpPr>
        <p:spPr>
          <a:xfrm>
            <a:off x="3650187" y="69869"/>
            <a:ext cx="2348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A98D5E"/>
                </a:solidFill>
              </a:rPr>
              <a:t>Les mentions obligatoires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B090F76-6AB4-D874-F5AA-5D97B7A8DD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1000"/>
          </a:blip>
          <a:srcRect l="1356" t="254" r="2069" b="2730"/>
          <a:stretch/>
        </p:blipFill>
        <p:spPr>
          <a:xfrm>
            <a:off x="4554586" y="924129"/>
            <a:ext cx="3744686" cy="5501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167BC72-3884-459F-4A1F-B1D6D75D813D}"/>
              </a:ext>
            </a:extLst>
          </p:cNvPr>
          <p:cNvSpPr txBox="1"/>
          <p:nvPr/>
        </p:nvSpPr>
        <p:spPr>
          <a:xfrm>
            <a:off x="5114594" y="4153301"/>
            <a:ext cx="2601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i="1" dirty="0">
                <a:latin typeface="Aptos Serif" panose="02020604070405020304" pitchFamily="18" charset="0"/>
                <a:cs typeface="Aptos Serif" panose="02020604070405020304" pitchFamily="18" charset="0"/>
              </a:rPr>
              <a:t>BERGERAC</a:t>
            </a:r>
          </a:p>
          <a:p>
            <a:pPr algn="ctr"/>
            <a:r>
              <a:rPr lang="fr-FR" sz="1400" i="1" dirty="0">
                <a:latin typeface="Aptos Serif" panose="02020604070405020304" pitchFamily="18" charset="0"/>
                <a:cs typeface="Aptos Serif" panose="02020604070405020304" pitchFamily="18" charset="0"/>
              </a:rPr>
              <a:t>Appellation d’origine protégée</a:t>
            </a:r>
            <a:endParaRPr lang="fr-FR" i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A7D421A-BB1D-303D-0296-1C5148E6FD8C}"/>
              </a:ext>
            </a:extLst>
          </p:cNvPr>
          <p:cNvSpPr txBox="1"/>
          <p:nvPr/>
        </p:nvSpPr>
        <p:spPr>
          <a:xfrm>
            <a:off x="4518717" y="5848482"/>
            <a:ext cx="826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ptos Serif" panose="02020604070405020304" pitchFamily="18" charset="0"/>
                <a:cs typeface="Aptos Serif" panose="02020604070405020304" pitchFamily="18" charset="0"/>
              </a:rPr>
              <a:t>15 %vol.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704B96E-CC6F-C01D-A3D3-A9127B8384B7}"/>
              </a:ext>
            </a:extLst>
          </p:cNvPr>
          <p:cNvSpPr txBox="1"/>
          <p:nvPr/>
        </p:nvSpPr>
        <p:spPr>
          <a:xfrm>
            <a:off x="7853751" y="5850477"/>
            <a:ext cx="591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ptos Serif" panose="02020604070405020304" pitchFamily="18" charset="0"/>
                <a:cs typeface="Aptos Serif" panose="02020604070405020304" pitchFamily="18" charset="0"/>
              </a:rPr>
              <a:t>75 cl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284D610-FF3D-9418-2D32-1BC160C32C5F}"/>
              </a:ext>
            </a:extLst>
          </p:cNvPr>
          <p:cNvSpPr txBox="1"/>
          <p:nvPr/>
        </p:nvSpPr>
        <p:spPr>
          <a:xfrm>
            <a:off x="7880893" y="6187393"/>
            <a:ext cx="5916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latin typeface="Aptos Serif" panose="02020604070405020304" pitchFamily="18" charset="0"/>
                <a:cs typeface="Aptos Serif" panose="02020604070405020304" pitchFamily="18" charset="0"/>
              </a:rPr>
              <a:t>L- 24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BE9FFE20-A7AF-3AAD-B65C-867C6B27A87B}"/>
              </a:ext>
            </a:extLst>
          </p:cNvPr>
          <p:cNvSpPr txBox="1"/>
          <p:nvPr/>
        </p:nvSpPr>
        <p:spPr>
          <a:xfrm>
            <a:off x="5665342" y="5828008"/>
            <a:ext cx="15002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latin typeface="Aptos Serif" panose="02020604070405020304" pitchFamily="18" charset="0"/>
                <a:cs typeface="Aptos Serif" panose="02020604070405020304" pitchFamily="18" charset="0"/>
              </a:rPr>
              <a:t>Produit en France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F803D8B4-4DCD-9CB8-B47D-98F89BAAAC77}"/>
              </a:ext>
            </a:extLst>
          </p:cNvPr>
          <p:cNvSpPr txBox="1"/>
          <p:nvPr/>
        </p:nvSpPr>
        <p:spPr>
          <a:xfrm>
            <a:off x="5492540" y="5971121"/>
            <a:ext cx="184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latin typeface="Aptos Serif" panose="02020604070405020304" pitchFamily="18" charset="0"/>
                <a:cs typeface="Aptos Serif" panose="02020604070405020304" pitchFamily="18" charset="0"/>
              </a:rPr>
              <a:t>contient des sulfites, œuf, lait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9E322815-1A0E-9ACD-E336-5FFE7DA5C0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289" y="1005343"/>
            <a:ext cx="318457" cy="31211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92E5CDD-DE08-32D9-005A-5DD038B59244}"/>
              </a:ext>
            </a:extLst>
          </p:cNvPr>
          <p:cNvSpPr txBox="1"/>
          <p:nvPr/>
        </p:nvSpPr>
        <p:spPr>
          <a:xfrm>
            <a:off x="5128853" y="5584824"/>
            <a:ext cx="2645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004D86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Mis en bouteille par SAS Vinrouge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BBA169C5-5797-269B-641D-BF25C48EC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6496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65721-B2EA-C645-2231-C86D7A970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Bouteille en verre, bouteille de vin, boisson, vin&#10;&#10;Description générée automatiquement">
            <a:extLst>
              <a:ext uri="{FF2B5EF4-FFF2-40B4-BE49-F238E27FC236}">
                <a16:creationId xmlns:a16="http://schemas.microsoft.com/office/drawing/2014/main" id="{3655B56B-624E-1BDF-D404-E69106036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12429" y="0"/>
            <a:ext cx="3429000" cy="6858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F826B0E4-1415-4A09-B24C-410FB7AC1F02}"/>
              </a:ext>
            </a:extLst>
          </p:cNvPr>
          <p:cNvSpPr txBox="1"/>
          <p:nvPr/>
        </p:nvSpPr>
        <p:spPr>
          <a:xfrm>
            <a:off x="1511235" y="299134"/>
            <a:ext cx="2050572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/>
          <a:p>
            <a:r>
              <a:rPr lang="fr-FR" sz="1100" b="1" dirty="0"/>
              <a:t>1. La dénomination de vente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7CC818E-6859-83A7-4634-6559044EBFB2}"/>
              </a:ext>
            </a:extLst>
          </p:cNvPr>
          <p:cNvSpPr txBox="1"/>
          <p:nvPr/>
        </p:nvSpPr>
        <p:spPr>
          <a:xfrm>
            <a:off x="1525974" y="777918"/>
            <a:ext cx="2600006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2. Titre alcoométrique acquis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B7AB45A-44ED-8CB5-9CD7-C3820CE5CC96}"/>
              </a:ext>
            </a:extLst>
          </p:cNvPr>
          <p:cNvSpPr txBox="1"/>
          <p:nvPr/>
        </p:nvSpPr>
        <p:spPr>
          <a:xfrm>
            <a:off x="1525975" y="1298471"/>
            <a:ext cx="1334853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3. Provenance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871C8A8-3B4D-2590-57C1-D8314722A745}"/>
              </a:ext>
            </a:extLst>
          </p:cNvPr>
          <p:cNvSpPr txBox="1"/>
          <p:nvPr/>
        </p:nvSpPr>
        <p:spPr>
          <a:xfrm>
            <a:off x="1510039" y="1782392"/>
            <a:ext cx="1702325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4. Volume nominal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2B1A20E-B59E-3E75-6DDF-0A2EE292ED9A}"/>
              </a:ext>
            </a:extLst>
          </p:cNvPr>
          <p:cNvSpPr txBox="1"/>
          <p:nvPr/>
        </p:nvSpPr>
        <p:spPr>
          <a:xfrm>
            <a:off x="1510039" y="2271757"/>
            <a:ext cx="2295757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5. Nom de l’embouteilleur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4E757D5-46BC-F0CA-0026-C1987827E95B}"/>
              </a:ext>
            </a:extLst>
          </p:cNvPr>
          <p:cNvSpPr txBox="1"/>
          <p:nvPr/>
        </p:nvSpPr>
        <p:spPr>
          <a:xfrm>
            <a:off x="1517999" y="2779061"/>
            <a:ext cx="1530804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6. Numéro de lot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4282F20-0E14-BCF6-4D3B-20C459E9B6A5}"/>
              </a:ext>
            </a:extLst>
          </p:cNvPr>
          <p:cNvSpPr txBox="1"/>
          <p:nvPr/>
        </p:nvSpPr>
        <p:spPr>
          <a:xfrm>
            <a:off x="1517999" y="3295469"/>
            <a:ext cx="1236556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7. Allergènes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B0330F4-3187-8427-6126-78CC405FC404}"/>
              </a:ext>
            </a:extLst>
          </p:cNvPr>
          <p:cNvSpPr txBox="1"/>
          <p:nvPr/>
        </p:nvSpPr>
        <p:spPr>
          <a:xfrm>
            <a:off x="1526836" y="4769742"/>
            <a:ext cx="2968964" cy="430887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fr-FR" sz="1100" dirty="0">
                <a:solidFill>
                  <a:schemeClr val="tx1"/>
                </a:solidFill>
              </a:rPr>
              <a:t>10. Mention « désalcoolisé » </a:t>
            </a:r>
          </a:p>
          <a:p>
            <a:r>
              <a:rPr lang="fr-FR" sz="1100" dirty="0">
                <a:solidFill>
                  <a:schemeClr val="tx1"/>
                </a:solidFill>
              </a:rPr>
              <a:t>ou « partiellement désalcoolisé »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DA61B44-ADD7-F34D-1020-B34905B996DB}"/>
              </a:ext>
            </a:extLst>
          </p:cNvPr>
          <p:cNvSpPr txBox="1"/>
          <p:nvPr/>
        </p:nvSpPr>
        <p:spPr>
          <a:xfrm>
            <a:off x="1512230" y="3797485"/>
            <a:ext cx="1657505" cy="430887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8. Teneur en sucre pour les vins mousseux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FA0A1AF-7B1C-86C3-20BD-8D3888BB5E52}"/>
              </a:ext>
            </a:extLst>
          </p:cNvPr>
          <p:cNvSpPr txBox="1"/>
          <p:nvPr/>
        </p:nvSpPr>
        <p:spPr>
          <a:xfrm>
            <a:off x="1528550" y="4380317"/>
            <a:ext cx="1945148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9. Message sanitaire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5EE4F95-26C6-7D67-27FC-BACCC4E7E73B}"/>
              </a:ext>
            </a:extLst>
          </p:cNvPr>
          <p:cNvSpPr txBox="1"/>
          <p:nvPr/>
        </p:nvSpPr>
        <p:spPr>
          <a:xfrm>
            <a:off x="3538293" y="90796"/>
            <a:ext cx="2348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A98D5E"/>
                </a:solidFill>
              </a:rPr>
              <a:t>Les mentions obligatoires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38B4CAB-6958-D02A-AA92-C1C10F391E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1000"/>
          </a:blip>
          <a:srcRect l="1356" t="254" r="2069" b="2730"/>
          <a:stretch/>
        </p:blipFill>
        <p:spPr>
          <a:xfrm>
            <a:off x="4554586" y="924129"/>
            <a:ext cx="3744686" cy="5501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CD8239D-326B-99B1-5C38-FC15C1753618}"/>
              </a:ext>
            </a:extLst>
          </p:cNvPr>
          <p:cNvSpPr txBox="1"/>
          <p:nvPr/>
        </p:nvSpPr>
        <p:spPr>
          <a:xfrm>
            <a:off x="5167456" y="4012928"/>
            <a:ext cx="26012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>
                <a:latin typeface="Aptos Serif" panose="02020604070405020304" pitchFamily="18" charset="0"/>
                <a:cs typeface="Aptos Serif" panose="02020604070405020304" pitchFamily="18" charset="0"/>
              </a:rPr>
              <a:t>BERGERAC</a:t>
            </a:r>
          </a:p>
          <a:p>
            <a:pPr algn="ctr"/>
            <a:r>
              <a:rPr lang="fr-FR" sz="1400" i="1" dirty="0">
                <a:latin typeface="Aptos Serif" panose="02020604070405020304" pitchFamily="18" charset="0"/>
                <a:cs typeface="Aptos Serif" panose="02020604070405020304" pitchFamily="18" charset="0"/>
              </a:rPr>
              <a:t>Appellation d’origine protégée</a:t>
            </a:r>
          </a:p>
          <a:p>
            <a:pPr algn="ctr"/>
            <a:r>
              <a:rPr lang="fr-FR" sz="1400" i="1" dirty="0">
                <a:latin typeface="Aptos Serif" panose="02020604070405020304" pitchFamily="18" charset="0"/>
                <a:cs typeface="Aptos Serif" panose="02020604070405020304" pitchFamily="18" charset="0"/>
              </a:rPr>
              <a:t>SEC</a:t>
            </a:r>
            <a:endParaRPr lang="fr-FR" i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6971951-BA0A-8115-E484-569E16BBEBCF}"/>
              </a:ext>
            </a:extLst>
          </p:cNvPr>
          <p:cNvSpPr txBox="1"/>
          <p:nvPr/>
        </p:nvSpPr>
        <p:spPr>
          <a:xfrm>
            <a:off x="4518717" y="5848482"/>
            <a:ext cx="826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ptos Serif" panose="02020604070405020304" pitchFamily="18" charset="0"/>
                <a:cs typeface="Aptos Serif" panose="02020604070405020304" pitchFamily="18" charset="0"/>
              </a:rPr>
              <a:t>15 %vol.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4010D0D-69C0-1A8F-D8DD-14B7322648B8}"/>
              </a:ext>
            </a:extLst>
          </p:cNvPr>
          <p:cNvSpPr txBox="1"/>
          <p:nvPr/>
        </p:nvSpPr>
        <p:spPr>
          <a:xfrm>
            <a:off x="7853751" y="5850477"/>
            <a:ext cx="591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ptos Serif" panose="02020604070405020304" pitchFamily="18" charset="0"/>
                <a:cs typeface="Aptos Serif" panose="02020604070405020304" pitchFamily="18" charset="0"/>
              </a:rPr>
              <a:t>75 cl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1679E55-62EC-731E-F550-4354081352B4}"/>
              </a:ext>
            </a:extLst>
          </p:cNvPr>
          <p:cNvSpPr txBox="1"/>
          <p:nvPr/>
        </p:nvSpPr>
        <p:spPr>
          <a:xfrm>
            <a:off x="7880893" y="6187393"/>
            <a:ext cx="5916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latin typeface="Aptos Serif" panose="02020604070405020304" pitchFamily="18" charset="0"/>
                <a:cs typeface="Aptos Serif" panose="02020604070405020304" pitchFamily="18" charset="0"/>
              </a:rPr>
              <a:t>L- 24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AC81B5D9-6730-9C7C-B981-D5E76642455D}"/>
              </a:ext>
            </a:extLst>
          </p:cNvPr>
          <p:cNvSpPr txBox="1"/>
          <p:nvPr/>
        </p:nvSpPr>
        <p:spPr>
          <a:xfrm>
            <a:off x="5665342" y="5828008"/>
            <a:ext cx="15002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latin typeface="Aptos Serif" panose="02020604070405020304" pitchFamily="18" charset="0"/>
                <a:cs typeface="Aptos Serif" panose="02020604070405020304" pitchFamily="18" charset="0"/>
              </a:rPr>
              <a:t>Produit en France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593BA690-466D-E090-05D9-3D44D7C3D0C3}"/>
              </a:ext>
            </a:extLst>
          </p:cNvPr>
          <p:cNvSpPr txBox="1"/>
          <p:nvPr/>
        </p:nvSpPr>
        <p:spPr>
          <a:xfrm>
            <a:off x="5492540" y="5971121"/>
            <a:ext cx="184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latin typeface="Aptos Serif" panose="02020604070405020304" pitchFamily="18" charset="0"/>
                <a:cs typeface="Aptos Serif" panose="02020604070405020304" pitchFamily="18" charset="0"/>
              </a:rPr>
              <a:t>contient des sulfites, œuf, lait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6D691513-8073-CF65-2377-86B9FF6717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289" y="1005343"/>
            <a:ext cx="318457" cy="31211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BA5A0C8-C259-497D-912F-516868776F87}"/>
              </a:ext>
            </a:extLst>
          </p:cNvPr>
          <p:cNvSpPr txBox="1"/>
          <p:nvPr/>
        </p:nvSpPr>
        <p:spPr>
          <a:xfrm>
            <a:off x="5128853" y="5584824"/>
            <a:ext cx="2645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004D86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Mis en bouteille par SAS Vinrouge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0A4A36E9-8488-10F9-F5DD-BF8E1E981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C7FFD4B-9921-B41F-D306-69B16B9B67A8}"/>
              </a:ext>
            </a:extLst>
          </p:cNvPr>
          <p:cNvSpPr txBox="1"/>
          <p:nvPr/>
        </p:nvSpPr>
        <p:spPr>
          <a:xfrm>
            <a:off x="8472532" y="3387618"/>
            <a:ext cx="2968964" cy="1477328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fr-FR" sz="1800" dirty="0">
                <a:solidFill>
                  <a:schemeClr val="tx1"/>
                </a:solidFill>
              </a:rPr>
              <a:t>11.Mentions supplémentaires rendues obligatoires par le cahier des charges</a:t>
            </a:r>
          </a:p>
          <a:p>
            <a:pPr algn="l"/>
            <a:endParaRPr lang="fr-FR" sz="1800" dirty="0">
              <a:solidFill>
                <a:schemeClr val="tx1"/>
              </a:solidFill>
            </a:endParaRPr>
          </a:p>
        </p:txBody>
      </p:sp>
      <p:cxnSp>
        <p:nvCxnSpPr>
          <p:cNvPr id="6" name="Connecteur : en arc 5">
            <a:extLst>
              <a:ext uri="{FF2B5EF4-FFF2-40B4-BE49-F238E27FC236}">
                <a16:creationId xmlns:a16="http://schemas.microsoft.com/office/drawing/2014/main" id="{24D75176-FB03-EA61-9C10-96AE18A9819E}"/>
              </a:ext>
            </a:extLst>
          </p:cNvPr>
          <p:cNvCxnSpPr>
            <a:cxnSpLocks/>
            <a:stCxn id="5" idx="1"/>
          </p:cNvCxnSpPr>
          <p:nvPr/>
        </p:nvCxnSpPr>
        <p:spPr>
          <a:xfrm rot="10800000" flipV="1">
            <a:off x="7338374" y="4126282"/>
            <a:ext cx="1134158" cy="367058"/>
          </a:xfrm>
          <a:prstGeom prst="curvedConnector3">
            <a:avLst>
              <a:gd name="adj1" fmla="val 50000"/>
            </a:avLst>
          </a:prstGeom>
          <a:ln w="6350">
            <a:solidFill>
              <a:srgbClr val="9D0E1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500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4A8833-FB5A-733F-A6DC-0AE8BEA2A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5277" y="301037"/>
            <a:ext cx="9901083" cy="1325563"/>
          </a:xfrm>
        </p:spPr>
        <p:txBody>
          <a:bodyPr>
            <a:normAutofit/>
          </a:bodyPr>
          <a:lstStyle/>
          <a:p>
            <a:r>
              <a:rPr lang="fr-FR" sz="3200" b="1" dirty="0"/>
              <a:t>Mentions rendues obligatoires par les cahiers des charges</a:t>
            </a:r>
          </a:p>
        </p:txBody>
      </p:sp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28738947-CD83-59AF-49DD-40B738292D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6865738"/>
              </p:ext>
            </p:extLst>
          </p:nvPr>
        </p:nvGraphicFramePr>
        <p:xfrm>
          <a:off x="1541463" y="1627188"/>
          <a:ext cx="9824627" cy="893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17800" imgH="3842999" progId="Word.Document.12">
                  <p:embed/>
                </p:oleObj>
              </mc:Choice>
              <mc:Fallback>
                <p:oleObj name="Document" r:id="rId2" imgW="5917800" imgH="384299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41463" y="1627188"/>
                        <a:ext cx="9824627" cy="8931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2038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87565-0424-7E9E-84B0-95929B4AF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Bouteille en verre, bouteille de vin, boisson, vin&#10;&#10;Description générée automatiquement">
            <a:extLst>
              <a:ext uri="{FF2B5EF4-FFF2-40B4-BE49-F238E27FC236}">
                <a16:creationId xmlns:a16="http://schemas.microsoft.com/office/drawing/2014/main" id="{1A05170A-787F-D658-DC87-ADD6D3EF1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12429" y="0"/>
            <a:ext cx="3429000" cy="6858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C64E3482-9FA0-1BE0-A992-F3851947FACE}"/>
              </a:ext>
            </a:extLst>
          </p:cNvPr>
          <p:cNvSpPr txBox="1"/>
          <p:nvPr/>
        </p:nvSpPr>
        <p:spPr>
          <a:xfrm>
            <a:off x="1511235" y="299134"/>
            <a:ext cx="2050572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/>
          <a:p>
            <a:r>
              <a:rPr lang="fr-FR" sz="1100" b="1" dirty="0"/>
              <a:t>1. La dénomination de vente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5730F2D-D020-4090-65F3-F193799354C7}"/>
              </a:ext>
            </a:extLst>
          </p:cNvPr>
          <p:cNvSpPr txBox="1"/>
          <p:nvPr/>
        </p:nvSpPr>
        <p:spPr>
          <a:xfrm>
            <a:off x="1525974" y="777918"/>
            <a:ext cx="2600006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2. Titre alcoométrique acquis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03F60E3-6106-A58E-122E-AAA4F6621C3D}"/>
              </a:ext>
            </a:extLst>
          </p:cNvPr>
          <p:cNvSpPr txBox="1"/>
          <p:nvPr/>
        </p:nvSpPr>
        <p:spPr>
          <a:xfrm>
            <a:off x="1525975" y="1298471"/>
            <a:ext cx="1334853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3. Provenance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3A24D85-0630-6102-EFF1-81A3946B5A41}"/>
              </a:ext>
            </a:extLst>
          </p:cNvPr>
          <p:cNvSpPr txBox="1"/>
          <p:nvPr/>
        </p:nvSpPr>
        <p:spPr>
          <a:xfrm>
            <a:off x="1510039" y="1782392"/>
            <a:ext cx="1702325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4. Volume nominal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57BAA38-3B06-CE4D-2375-C1B977641D49}"/>
              </a:ext>
            </a:extLst>
          </p:cNvPr>
          <p:cNvSpPr txBox="1"/>
          <p:nvPr/>
        </p:nvSpPr>
        <p:spPr>
          <a:xfrm>
            <a:off x="1510039" y="2271757"/>
            <a:ext cx="2295757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5. Nom de l’embouteilleur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BAE0F7B9-1D76-5D5E-02FD-25BE8B4B9355}"/>
              </a:ext>
            </a:extLst>
          </p:cNvPr>
          <p:cNvSpPr txBox="1"/>
          <p:nvPr/>
        </p:nvSpPr>
        <p:spPr>
          <a:xfrm>
            <a:off x="1517999" y="2779061"/>
            <a:ext cx="1530804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6. Numéro de lot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C866D01-9C53-F408-B860-542C5602D52C}"/>
              </a:ext>
            </a:extLst>
          </p:cNvPr>
          <p:cNvSpPr txBox="1"/>
          <p:nvPr/>
        </p:nvSpPr>
        <p:spPr>
          <a:xfrm>
            <a:off x="1517999" y="3295469"/>
            <a:ext cx="1236556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7. Allergènes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B2FAFC3-C5D4-5EC6-B5E8-D63A77906A8D}"/>
              </a:ext>
            </a:extLst>
          </p:cNvPr>
          <p:cNvSpPr txBox="1"/>
          <p:nvPr/>
        </p:nvSpPr>
        <p:spPr>
          <a:xfrm>
            <a:off x="1526836" y="4769742"/>
            <a:ext cx="2968964" cy="430887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fr-FR" sz="1100" dirty="0">
                <a:solidFill>
                  <a:schemeClr val="tx1"/>
                </a:solidFill>
              </a:rPr>
              <a:t>10. Mention « désalcoolisé » </a:t>
            </a:r>
          </a:p>
          <a:p>
            <a:r>
              <a:rPr lang="fr-FR" sz="1100" dirty="0">
                <a:solidFill>
                  <a:schemeClr val="tx1"/>
                </a:solidFill>
              </a:rPr>
              <a:t>ou « partiellement désalcoolisé »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59B39C4-ABCF-0FAD-6A52-C65024FE326F}"/>
              </a:ext>
            </a:extLst>
          </p:cNvPr>
          <p:cNvSpPr txBox="1"/>
          <p:nvPr/>
        </p:nvSpPr>
        <p:spPr>
          <a:xfrm>
            <a:off x="1512230" y="3797485"/>
            <a:ext cx="1657505" cy="430887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8. Teneur en sucre pour les vins mousseux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237E3F6-E5A7-4CC2-2624-B5B996EC5647}"/>
              </a:ext>
            </a:extLst>
          </p:cNvPr>
          <p:cNvSpPr txBox="1"/>
          <p:nvPr/>
        </p:nvSpPr>
        <p:spPr>
          <a:xfrm>
            <a:off x="1528550" y="4380317"/>
            <a:ext cx="1945148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9. Message sanitaire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1ED9F21-74F8-6456-87FD-DDA36EBAC61B}"/>
              </a:ext>
            </a:extLst>
          </p:cNvPr>
          <p:cNvSpPr txBox="1"/>
          <p:nvPr/>
        </p:nvSpPr>
        <p:spPr>
          <a:xfrm>
            <a:off x="3719650" y="76794"/>
            <a:ext cx="2348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A98D5E"/>
                </a:solidFill>
              </a:rPr>
              <a:t>Les mentions obligatoires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7BA8FF2-FB9C-C229-A8C4-A4791D314F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1000"/>
          </a:blip>
          <a:srcRect l="1356" t="254" r="2069" b="2730"/>
          <a:stretch/>
        </p:blipFill>
        <p:spPr>
          <a:xfrm>
            <a:off x="4554586" y="924129"/>
            <a:ext cx="3744686" cy="5501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EDCCF72-EEC1-54BB-98F4-ADFDC38BC31C}"/>
              </a:ext>
            </a:extLst>
          </p:cNvPr>
          <p:cNvSpPr txBox="1"/>
          <p:nvPr/>
        </p:nvSpPr>
        <p:spPr>
          <a:xfrm>
            <a:off x="5114595" y="4153301"/>
            <a:ext cx="2601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>
                <a:latin typeface="Aptos Serif" panose="02020604070405020304" pitchFamily="18" charset="0"/>
                <a:cs typeface="Aptos Serif" panose="02020604070405020304" pitchFamily="18" charset="0"/>
              </a:rPr>
              <a:t>BERGERAC</a:t>
            </a:r>
          </a:p>
          <a:p>
            <a:pPr algn="ctr"/>
            <a:r>
              <a:rPr lang="fr-FR" sz="1400" i="1" dirty="0">
                <a:latin typeface="Aptos Serif" panose="02020604070405020304" pitchFamily="18" charset="0"/>
                <a:cs typeface="Aptos Serif" panose="02020604070405020304" pitchFamily="18" charset="0"/>
              </a:rPr>
              <a:t>Appellation d’origine protégée</a:t>
            </a:r>
            <a:endParaRPr lang="fr-FR" i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572F913-38AA-6D92-AA4D-7CAC2B322C2A}"/>
              </a:ext>
            </a:extLst>
          </p:cNvPr>
          <p:cNvSpPr txBox="1"/>
          <p:nvPr/>
        </p:nvSpPr>
        <p:spPr>
          <a:xfrm>
            <a:off x="4518717" y="5848482"/>
            <a:ext cx="826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ptos Serif" panose="02020604070405020304" pitchFamily="18" charset="0"/>
                <a:cs typeface="Aptos Serif" panose="02020604070405020304" pitchFamily="18" charset="0"/>
              </a:rPr>
              <a:t>15 %vol.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E4A4A5D-4DDB-7888-C9A2-2AD082ED715E}"/>
              </a:ext>
            </a:extLst>
          </p:cNvPr>
          <p:cNvSpPr txBox="1"/>
          <p:nvPr/>
        </p:nvSpPr>
        <p:spPr>
          <a:xfrm>
            <a:off x="7853751" y="5850477"/>
            <a:ext cx="591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ptos Serif" panose="02020604070405020304" pitchFamily="18" charset="0"/>
                <a:cs typeface="Aptos Serif" panose="02020604070405020304" pitchFamily="18" charset="0"/>
              </a:rPr>
              <a:t>75 cl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A350C6A-FF80-ABF2-8E34-89BE3615C467}"/>
              </a:ext>
            </a:extLst>
          </p:cNvPr>
          <p:cNvSpPr txBox="1"/>
          <p:nvPr/>
        </p:nvSpPr>
        <p:spPr>
          <a:xfrm>
            <a:off x="7880893" y="6187393"/>
            <a:ext cx="5916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latin typeface="Aptos Serif" panose="02020604070405020304" pitchFamily="18" charset="0"/>
                <a:cs typeface="Aptos Serif" panose="02020604070405020304" pitchFamily="18" charset="0"/>
              </a:rPr>
              <a:t>L- 24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DCBC6C4-3C48-9756-39B5-17FF8CFEB121}"/>
              </a:ext>
            </a:extLst>
          </p:cNvPr>
          <p:cNvSpPr txBox="1"/>
          <p:nvPr/>
        </p:nvSpPr>
        <p:spPr>
          <a:xfrm>
            <a:off x="5665342" y="5828008"/>
            <a:ext cx="15002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latin typeface="Aptos Serif" panose="02020604070405020304" pitchFamily="18" charset="0"/>
                <a:cs typeface="Aptos Serif" panose="02020604070405020304" pitchFamily="18" charset="0"/>
              </a:rPr>
              <a:t>Produit en France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D5DB2E4E-9B95-A30E-A6A2-1E97B8730EED}"/>
              </a:ext>
            </a:extLst>
          </p:cNvPr>
          <p:cNvSpPr txBox="1"/>
          <p:nvPr/>
        </p:nvSpPr>
        <p:spPr>
          <a:xfrm>
            <a:off x="5492540" y="5971121"/>
            <a:ext cx="184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latin typeface="Aptos Serif" panose="02020604070405020304" pitchFamily="18" charset="0"/>
                <a:cs typeface="Aptos Serif" panose="02020604070405020304" pitchFamily="18" charset="0"/>
              </a:rPr>
              <a:t>contient des sulfites, œuf, lait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6526572A-3D53-E2AA-7B99-9F35564F5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289" y="1005343"/>
            <a:ext cx="318457" cy="31211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BBEC863-B8AB-EF5F-BF61-FBCA28F7B4DE}"/>
              </a:ext>
            </a:extLst>
          </p:cNvPr>
          <p:cNvSpPr txBox="1"/>
          <p:nvPr/>
        </p:nvSpPr>
        <p:spPr>
          <a:xfrm>
            <a:off x="5128853" y="5584824"/>
            <a:ext cx="2645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004D86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Mis en bouteille par SAS Vinrouge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C11B62DE-4434-35F6-7706-8CB7A040C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01EB64C-6419-4F90-48A1-437172007AB0}"/>
              </a:ext>
            </a:extLst>
          </p:cNvPr>
          <p:cNvSpPr txBox="1"/>
          <p:nvPr/>
        </p:nvSpPr>
        <p:spPr>
          <a:xfrm>
            <a:off x="1520360" y="5332430"/>
            <a:ext cx="2968964" cy="769441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fr-FR" sz="1100" dirty="0">
                <a:solidFill>
                  <a:schemeClr val="tx1"/>
                </a:solidFill>
              </a:rPr>
              <a:t>11.Mentions supplémentaires rendues obligatoires par le cahier des charges</a:t>
            </a:r>
          </a:p>
          <a:p>
            <a:pPr algn="l"/>
            <a:endParaRPr lang="fr-FR" sz="1100" dirty="0">
              <a:solidFill>
                <a:schemeClr val="tx1"/>
              </a:solidFill>
            </a:endParaRPr>
          </a:p>
          <a:p>
            <a:pPr algn="l"/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32B383C-D293-7A49-DDC7-26139B64D84C}"/>
              </a:ext>
            </a:extLst>
          </p:cNvPr>
          <p:cNvSpPr txBox="1"/>
          <p:nvPr/>
        </p:nvSpPr>
        <p:spPr>
          <a:xfrm>
            <a:off x="8614821" y="3551263"/>
            <a:ext cx="2968964" cy="92333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fr-FR" sz="1800" dirty="0">
                <a:solidFill>
                  <a:srgbClr val="C00000"/>
                </a:solidFill>
              </a:rPr>
              <a:t>12. Déclaration nutritionnelle et liste des ingrédients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B0C3A04-B015-FB7B-C7D2-BC7F1813B8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5628" y="5000549"/>
            <a:ext cx="716912" cy="34404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94101C7-DCD3-32DD-CB5C-10F7D8D4BF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9606" y="5429568"/>
            <a:ext cx="1094059" cy="166971"/>
          </a:xfrm>
          <a:prstGeom prst="rect">
            <a:avLst/>
          </a:prstGeom>
        </p:spPr>
      </p:pic>
      <p:cxnSp>
        <p:nvCxnSpPr>
          <p:cNvPr id="15" name="Connecteur : en arc 14">
            <a:extLst>
              <a:ext uri="{FF2B5EF4-FFF2-40B4-BE49-F238E27FC236}">
                <a16:creationId xmlns:a16="http://schemas.microsoft.com/office/drawing/2014/main" id="{700F68F9-8C6B-9C26-4883-559EED5DAC4A}"/>
              </a:ext>
            </a:extLst>
          </p:cNvPr>
          <p:cNvCxnSpPr>
            <a:cxnSpLocks/>
          </p:cNvCxnSpPr>
          <p:nvPr/>
        </p:nvCxnSpPr>
        <p:spPr>
          <a:xfrm rot="10800000" flipV="1">
            <a:off x="5492540" y="3797480"/>
            <a:ext cx="3051694" cy="1534949"/>
          </a:xfrm>
          <a:prstGeom prst="curvedConnector3">
            <a:avLst>
              <a:gd name="adj1" fmla="val 20036"/>
            </a:avLst>
          </a:prstGeom>
          <a:ln w="6350">
            <a:solidFill>
              <a:srgbClr val="9D0E1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370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9438D-ECBD-60D5-79AF-F48A9D9BF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Bouteille en verre, bouteille de vin, boisson, vin&#10;&#10;Description générée automatiquement">
            <a:extLst>
              <a:ext uri="{FF2B5EF4-FFF2-40B4-BE49-F238E27FC236}">
                <a16:creationId xmlns:a16="http://schemas.microsoft.com/office/drawing/2014/main" id="{6757CC15-DCCA-5331-77A2-3C9598E0D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12429" y="0"/>
            <a:ext cx="3429000" cy="6858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00A26FBF-1CEB-8D9D-228E-97F7F5EE2954}"/>
              </a:ext>
            </a:extLst>
          </p:cNvPr>
          <p:cNvSpPr txBox="1"/>
          <p:nvPr/>
        </p:nvSpPr>
        <p:spPr>
          <a:xfrm>
            <a:off x="1511235" y="299134"/>
            <a:ext cx="2050572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/>
          <a:p>
            <a:r>
              <a:rPr lang="fr-FR" sz="1100" b="1" dirty="0"/>
              <a:t>1. La dénomination de vente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B0998A6-79E1-19A4-1211-C284C8C86906}"/>
              </a:ext>
            </a:extLst>
          </p:cNvPr>
          <p:cNvSpPr txBox="1"/>
          <p:nvPr/>
        </p:nvSpPr>
        <p:spPr>
          <a:xfrm>
            <a:off x="1525974" y="777918"/>
            <a:ext cx="2600006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2. Titre alcoométrique acquis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97BAABC-C244-2D51-E70D-460C1477CF13}"/>
              </a:ext>
            </a:extLst>
          </p:cNvPr>
          <p:cNvSpPr txBox="1"/>
          <p:nvPr/>
        </p:nvSpPr>
        <p:spPr>
          <a:xfrm>
            <a:off x="1525975" y="1298471"/>
            <a:ext cx="1334853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3. Provenance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F7E7E56-0D7D-2BA3-E557-9DD0282E4578}"/>
              </a:ext>
            </a:extLst>
          </p:cNvPr>
          <p:cNvSpPr txBox="1"/>
          <p:nvPr/>
        </p:nvSpPr>
        <p:spPr>
          <a:xfrm>
            <a:off x="1510039" y="1782392"/>
            <a:ext cx="1702325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4. Volume nominal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171C6EB-6C69-1DE2-ABFD-EE5C1E7332D3}"/>
              </a:ext>
            </a:extLst>
          </p:cNvPr>
          <p:cNvSpPr txBox="1"/>
          <p:nvPr/>
        </p:nvSpPr>
        <p:spPr>
          <a:xfrm>
            <a:off x="1510039" y="2271757"/>
            <a:ext cx="2295757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5. Nom de l’embouteilleur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A7A914B-DD56-4171-899A-23E5C0E8FF4D}"/>
              </a:ext>
            </a:extLst>
          </p:cNvPr>
          <p:cNvSpPr txBox="1"/>
          <p:nvPr/>
        </p:nvSpPr>
        <p:spPr>
          <a:xfrm>
            <a:off x="1517999" y="2779061"/>
            <a:ext cx="1530804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6. Numéro de lot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634C44D-EF49-9B13-1B07-57594A121BB8}"/>
              </a:ext>
            </a:extLst>
          </p:cNvPr>
          <p:cNvSpPr txBox="1"/>
          <p:nvPr/>
        </p:nvSpPr>
        <p:spPr>
          <a:xfrm>
            <a:off x="1517999" y="3295469"/>
            <a:ext cx="1236556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7. Allergènes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B0E2DA2-F9EF-2960-193C-39C2C1A3AEA6}"/>
              </a:ext>
            </a:extLst>
          </p:cNvPr>
          <p:cNvSpPr txBox="1"/>
          <p:nvPr/>
        </p:nvSpPr>
        <p:spPr>
          <a:xfrm>
            <a:off x="1525974" y="4658397"/>
            <a:ext cx="2968964" cy="430887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10. Mention « désalcoolisé » </a:t>
            </a:r>
          </a:p>
          <a:p>
            <a:r>
              <a:rPr lang="fr-FR" dirty="0">
                <a:solidFill>
                  <a:schemeClr val="tx1"/>
                </a:solidFill>
              </a:rPr>
              <a:t>ou « partiellement désalcoolisé »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59C1873-051F-F0A9-633A-4A2689AB1915}"/>
              </a:ext>
            </a:extLst>
          </p:cNvPr>
          <p:cNvSpPr txBox="1"/>
          <p:nvPr/>
        </p:nvSpPr>
        <p:spPr>
          <a:xfrm>
            <a:off x="1512230" y="3797485"/>
            <a:ext cx="1657505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8. Teneur en sucre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2143C7C-176D-0B3E-8F57-DB65E0A506E9}"/>
              </a:ext>
            </a:extLst>
          </p:cNvPr>
          <p:cNvSpPr txBox="1"/>
          <p:nvPr/>
        </p:nvSpPr>
        <p:spPr>
          <a:xfrm>
            <a:off x="1525974" y="4251736"/>
            <a:ext cx="1945148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9. Message sanitaire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68E0A818-9E47-1368-C62D-0699352736EE}"/>
              </a:ext>
            </a:extLst>
          </p:cNvPr>
          <p:cNvSpPr txBox="1"/>
          <p:nvPr/>
        </p:nvSpPr>
        <p:spPr>
          <a:xfrm>
            <a:off x="8242746" y="185539"/>
            <a:ext cx="3531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accent4"/>
                </a:solidFill>
              </a:rPr>
              <a:t>Les mentions facultatives réglementées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C379399-AAA9-AEAA-96F9-5D5AE9E7E70D}"/>
              </a:ext>
            </a:extLst>
          </p:cNvPr>
          <p:cNvSpPr txBox="1"/>
          <p:nvPr/>
        </p:nvSpPr>
        <p:spPr>
          <a:xfrm>
            <a:off x="8445390" y="3520822"/>
            <a:ext cx="2136077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r-FR" sz="1800" dirty="0">
                <a:solidFill>
                  <a:schemeClr val="tx1"/>
                </a:solidFill>
              </a:rPr>
              <a:t>13. Millésime et cépage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AD5E73C-AD10-29DD-FD8F-00BDDDFD7771}"/>
              </a:ext>
            </a:extLst>
          </p:cNvPr>
          <p:cNvSpPr txBox="1"/>
          <p:nvPr/>
        </p:nvSpPr>
        <p:spPr>
          <a:xfrm>
            <a:off x="3538293" y="89557"/>
            <a:ext cx="2348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A98D5E"/>
                </a:solidFill>
              </a:rPr>
              <a:t>Les mentions obligatoires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BFF9A93-9FB4-483C-8481-E81BCBF618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1000"/>
          </a:blip>
          <a:srcRect l="1356" t="254" r="2069" b="2730"/>
          <a:stretch/>
        </p:blipFill>
        <p:spPr>
          <a:xfrm>
            <a:off x="4554586" y="924129"/>
            <a:ext cx="3744686" cy="5501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57C5406-C40C-819F-90D6-B17F96D0A887}"/>
              </a:ext>
            </a:extLst>
          </p:cNvPr>
          <p:cNvSpPr txBox="1"/>
          <p:nvPr/>
        </p:nvSpPr>
        <p:spPr>
          <a:xfrm>
            <a:off x="5114595" y="4153301"/>
            <a:ext cx="2601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>
                <a:latin typeface="Aptos Serif" panose="02020604070405020304" pitchFamily="18" charset="0"/>
                <a:cs typeface="Aptos Serif" panose="02020604070405020304" pitchFamily="18" charset="0"/>
              </a:rPr>
              <a:t>BERGERAC</a:t>
            </a:r>
          </a:p>
          <a:p>
            <a:pPr algn="ctr"/>
            <a:r>
              <a:rPr lang="fr-FR" sz="1400" i="1" dirty="0">
                <a:latin typeface="Aptos Serif" panose="02020604070405020304" pitchFamily="18" charset="0"/>
                <a:cs typeface="Aptos Serif" panose="02020604070405020304" pitchFamily="18" charset="0"/>
              </a:rPr>
              <a:t>Appellation d’origine protégée</a:t>
            </a:r>
            <a:endParaRPr lang="fr-FR" i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DC7E01D-B599-E5F5-F21F-58F8C4D6D20C}"/>
              </a:ext>
            </a:extLst>
          </p:cNvPr>
          <p:cNvSpPr txBox="1"/>
          <p:nvPr/>
        </p:nvSpPr>
        <p:spPr>
          <a:xfrm>
            <a:off x="4518717" y="5848482"/>
            <a:ext cx="826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ptos Serif" panose="02020604070405020304" pitchFamily="18" charset="0"/>
                <a:cs typeface="Aptos Serif" panose="02020604070405020304" pitchFamily="18" charset="0"/>
              </a:rPr>
              <a:t>15 %vol.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6B415F9-A00B-B7B2-96EA-D347943D2716}"/>
              </a:ext>
            </a:extLst>
          </p:cNvPr>
          <p:cNvSpPr txBox="1"/>
          <p:nvPr/>
        </p:nvSpPr>
        <p:spPr>
          <a:xfrm>
            <a:off x="7853751" y="5850477"/>
            <a:ext cx="591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ptos Serif" panose="02020604070405020304" pitchFamily="18" charset="0"/>
                <a:cs typeface="Aptos Serif" panose="02020604070405020304" pitchFamily="18" charset="0"/>
              </a:rPr>
              <a:t>75 cl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1891423C-E32B-0CBB-6F08-2634066231B6}"/>
              </a:ext>
            </a:extLst>
          </p:cNvPr>
          <p:cNvSpPr txBox="1"/>
          <p:nvPr/>
        </p:nvSpPr>
        <p:spPr>
          <a:xfrm>
            <a:off x="7880893" y="6187393"/>
            <a:ext cx="5916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latin typeface="Aptos Serif" panose="02020604070405020304" pitchFamily="18" charset="0"/>
                <a:cs typeface="Aptos Serif" panose="02020604070405020304" pitchFamily="18" charset="0"/>
              </a:rPr>
              <a:t>L- 24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6C771870-BDB0-1EB1-BD13-23DB39A994AC}"/>
              </a:ext>
            </a:extLst>
          </p:cNvPr>
          <p:cNvSpPr txBox="1"/>
          <p:nvPr/>
        </p:nvSpPr>
        <p:spPr>
          <a:xfrm>
            <a:off x="5665342" y="5828008"/>
            <a:ext cx="15002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latin typeface="Aptos Serif" panose="02020604070405020304" pitchFamily="18" charset="0"/>
                <a:cs typeface="Aptos Serif" panose="02020604070405020304" pitchFamily="18" charset="0"/>
              </a:rPr>
              <a:t>Produit en France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3FB2F2BA-DAA3-F22E-17FA-8A67A7F37FA6}"/>
              </a:ext>
            </a:extLst>
          </p:cNvPr>
          <p:cNvSpPr txBox="1"/>
          <p:nvPr/>
        </p:nvSpPr>
        <p:spPr>
          <a:xfrm>
            <a:off x="5492540" y="5971121"/>
            <a:ext cx="184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latin typeface="Aptos Serif" panose="02020604070405020304" pitchFamily="18" charset="0"/>
                <a:cs typeface="Aptos Serif" panose="02020604070405020304" pitchFamily="18" charset="0"/>
              </a:rPr>
              <a:t>contient des sulfites, œuf, lait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83262398-1CAC-5EE7-2756-96C713924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289" y="1005343"/>
            <a:ext cx="318457" cy="312113"/>
          </a:xfrm>
          <a:prstGeom prst="rect">
            <a:avLst/>
          </a:prstGeom>
        </p:spPr>
      </p:pic>
      <p:cxnSp>
        <p:nvCxnSpPr>
          <p:cNvPr id="44" name="Connecteur : en arc 43">
            <a:extLst>
              <a:ext uri="{FF2B5EF4-FFF2-40B4-BE49-F238E27FC236}">
                <a16:creationId xmlns:a16="http://schemas.microsoft.com/office/drawing/2014/main" id="{CDA859AC-9942-5F06-78CC-029E31F80403}"/>
              </a:ext>
            </a:extLst>
          </p:cNvPr>
          <p:cNvCxnSpPr>
            <a:cxnSpLocks/>
          </p:cNvCxnSpPr>
          <p:nvPr/>
        </p:nvCxnSpPr>
        <p:spPr>
          <a:xfrm rot="10800000" flipV="1">
            <a:off x="7291751" y="3706322"/>
            <a:ext cx="1165364" cy="350032"/>
          </a:xfrm>
          <a:prstGeom prst="curvedConnector3">
            <a:avLst>
              <a:gd name="adj1" fmla="val 50000"/>
            </a:avLst>
          </a:prstGeom>
          <a:ln w="6350">
            <a:solidFill>
              <a:srgbClr val="9D0E1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432105DE-2AEB-EFDC-86C5-9463CDFDD0D5}"/>
              </a:ext>
            </a:extLst>
          </p:cNvPr>
          <p:cNvSpPr txBox="1"/>
          <p:nvPr/>
        </p:nvSpPr>
        <p:spPr>
          <a:xfrm>
            <a:off x="5128853" y="5584824"/>
            <a:ext cx="2645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004D86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Mis en bouteille par SAS Vinrouge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49EE45B-7A57-9C43-7CCB-EFC5339BF2FC}"/>
              </a:ext>
            </a:extLst>
          </p:cNvPr>
          <p:cNvSpPr txBox="1"/>
          <p:nvPr/>
        </p:nvSpPr>
        <p:spPr>
          <a:xfrm>
            <a:off x="5263039" y="3945051"/>
            <a:ext cx="2227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E60000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Cabernet Franc - 2024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1728EE6-76F4-9C03-196B-E8589E106993}"/>
              </a:ext>
            </a:extLst>
          </p:cNvPr>
          <p:cNvSpPr txBox="1"/>
          <p:nvPr/>
        </p:nvSpPr>
        <p:spPr>
          <a:xfrm>
            <a:off x="1519929" y="5186762"/>
            <a:ext cx="2968964" cy="600164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fr-FR" sz="1100" dirty="0">
                <a:solidFill>
                  <a:schemeClr val="tx1"/>
                </a:solidFill>
              </a:rPr>
              <a:t>11.Mentions supplémentaires rendues obligatoires par le cahier des charges:</a:t>
            </a:r>
          </a:p>
          <a:p>
            <a:pPr algn="l"/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DB0CD658-D1EC-53B8-2730-5D04D604E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225B618-748B-AAE7-2668-8800E4EB77B5}"/>
              </a:ext>
            </a:extLst>
          </p:cNvPr>
          <p:cNvSpPr txBox="1"/>
          <p:nvPr/>
        </p:nvSpPr>
        <p:spPr>
          <a:xfrm rot="16200000">
            <a:off x="-653616" y="4154019"/>
            <a:ext cx="2968964" cy="92333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fr-FR" sz="1800" dirty="0">
                <a:solidFill>
                  <a:srgbClr val="C00000"/>
                </a:solidFill>
              </a:rPr>
              <a:t>12. Déclaration nutritionnelle et liste des ingrédients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F8E5965-B5A7-D16B-0CFB-7D74DC33DF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3806" y="4926464"/>
            <a:ext cx="719390" cy="34750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DE2428A-C4B7-200B-463C-2CABE0FCB2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6369" y="5341569"/>
            <a:ext cx="1097375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02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78796B-D524-ABDE-ADB6-DF64B943F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0" y="124056"/>
            <a:ext cx="4618703" cy="1325563"/>
          </a:xfrm>
        </p:spPr>
        <p:txBody>
          <a:bodyPr/>
          <a:lstStyle/>
          <a:p>
            <a:r>
              <a:rPr lang="fr-FR" dirty="0"/>
              <a:t>Mention du cépage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72A9F37-14F1-D09C-1A35-BE474E8D2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136" y="2118605"/>
            <a:ext cx="8984930" cy="239440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B07460B-A30C-2BDA-4F63-9BE2A438F8EA}"/>
              </a:ext>
            </a:extLst>
          </p:cNvPr>
          <p:cNvSpPr txBox="1"/>
          <p:nvPr/>
        </p:nvSpPr>
        <p:spPr>
          <a:xfrm>
            <a:off x="183676" y="5447070"/>
            <a:ext cx="884233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/>
              <a:t>Remarque: </a:t>
            </a:r>
            <a:r>
              <a:rPr lang="fr-FR" dirty="0"/>
              <a:t>si les pourcentages sont précisés, il faut qu’ils soient conformes au minimum et maximum des cahiers des charges</a:t>
            </a:r>
          </a:p>
        </p:txBody>
      </p:sp>
    </p:spTree>
    <p:extLst>
      <p:ext uri="{BB962C8B-B14F-4D97-AF65-F5344CB8AC3E}">
        <p14:creationId xmlns:p14="http://schemas.microsoft.com/office/powerpoint/2010/main" val="1509722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581347-9E9F-6BA3-F3E5-9477B6FF7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2929" y="124056"/>
            <a:ext cx="9547123" cy="1325563"/>
          </a:xfrm>
        </p:spPr>
        <p:txBody>
          <a:bodyPr>
            <a:normAutofit/>
          </a:bodyPr>
          <a:lstStyle/>
          <a:p>
            <a:r>
              <a:rPr lang="fr-FR" dirty="0"/>
              <a:t>Mention du cépage: attention aux règles d’assemblage</a:t>
            </a:r>
          </a:p>
        </p:txBody>
      </p:sp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69685C81-50E4-85E0-03A6-3A1B1B3634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9851284"/>
              </p:ext>
            </p:extLst>
          </p:nvPr>
        </p:nvGraphicFramePr>
        <p:xfrm>
          <a:off x="2251587" y="1743031"/>
          <a:ext cx="8731046" cy="5114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17800" imgH="3472690" progId="Word.Document.12">
                  <p:embed/>
                </p:oleObj>
              </mc:Choice>
              <mc:Fallback>
                <p:oleObj name="Document" r:id="rId2" imgW="5917800" imgH="347269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51587" y="1743031"/>
                        <a:ext cx="8731046" cy="51149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7433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9D645B-D53A-CCFE-9E51-334EAE614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>
                <a:latin typeface="+mn-lt"/>
              </a:rPr>
              <a:t>Au programme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D722204-82D8-7162-DCFB-DA2D88EE51B0}"/>
              </a:ext>
            </a:extLst>
          </p:cNvPr>
          <p:cNvSpPr txBox="1"/>
          <p:nvPr/>
        </p:nvSpPr>
        <p:spPr>
          <a:xfrm>
            <a:off x="2487562" y="2252038"/>
            <a:ext cx="751184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b="1" dirty="0"/>
              <a:t>Généralités sur l’étiquetage</a:t>
            </a:r>
            <a:r>
              <a:rPr lang="fr-FR" sz="3200" dirty="0"/>
              <a:t>: mentions obligatoires et facultatives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dirty="0"/>
              <a:t>Etiquetage </a:t>
            </a:r>
            <a:r>
              <a:rPr lang="fr-FR" sz="3200" b="1" dirty="0">
                <a:latin typeface="+mn-lt"/>
              </a:rPr>
              <a:t>de la liste des ingrédients et de la déclaration nutritionnelle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656605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5B3B50-93BB-5A77-F409-F26626FAD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0" y="124056"/>
            <a:ext cx="6594987" cy="1325563"/>
          </a:xfrm>
        </p:spPr>
        <p:txBody>
          <a:bodyPr/>
          <a:lstStyle/>
          <a:p>
            <a:r>
              <a:rPr lang="fr-FR" dirty="0"/>
              <a:t>Mention du cépage: exemples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820E1F4-7790-13F5-4199-5E355816D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462" y="1612491"/>
            <a:ext cx="10118866" cy="406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07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869DDD-7640-1B0B-6891-D08EAD45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5258" y="222378"/>
            <a:ext cx="7696200" cy="1325563"/>
          </a:xfrm>
        </p:spPr>
        <p:txBody>
          <a:bodyPr/>
          <a:lstStyle/>
          <a:p>
            <a:r>
              <a:rPr lang="fr-FR" dirty="0"/>
              <a:t>Mention du cépage : exemples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55375E5-0C5A-885A-3F6F-BD30B356C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67" y="1697355"/>
            <a:ext cx="9503669" cy="414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86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9F84F7-7A09-10F4-A2C6-46C784F8B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0" y="124056"/>
            <a:ext cx="4815348" cy="1325563"/>
          </a:xfrm>
        </p:spPr>
        <p:txBody>
          <a:bodyPr/>
          <a:lstStyle/>
          <a:p>
            <a:r>
              <a:rPr lang="fr-FR" dirty="0"/>
              <a:t>Mention du millésime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C212DFD-458D-C51F-C1D5-A99A64EE4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05" y="1641986"/>
            <a:ext cx="10553290" cy="316598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F428C8F-2E67-D82D-AD61-CE9F9B0B2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361" y="5188326"/>
            <a:ext cx="10663217" cy="111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28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BCC10-BA53-26D1-F0E3-46AE176DC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Bouteille en verre, bouteille de vin, boisson, vin&#10;&#10;Description générée automatiquement">
            <a:extLst>
              <a:ext uri="{FF2B5EF4-FFF2-40B4-BE49-F238E27FC236}">
                <a16:creationId xmlns:a16="http://schemas.microsoft.com/office/drawing/2014/main" id="{292E7EB8-5FF9-471C-D835-2595D6000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12429" y="0"/>
            <a:ext cx="3429000" cy="6858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B639DF5-DA9B-18E7-AC58-73A6E406A924}"/>
              </a:ext>
            </a:extLst>
          </p:cNvPr>
          <p:cNvSpPr txBox="1"/>
          <p:nvPr/>
        </p:nvSpPr>
        <p:spPr>
          <a:xfrm>
            <a:off x="1511235" y="299134"/>
            <a:ext cx="2050572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chemeClr val="bg1"/>
                </a:solidFill>
              </a:rPr>
              <a:t>1. La dénomination de vente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110F31A-7673-43F2-9240-43983A1D2C99}"/>
              </a:ext>
            </a:extLst>
          </p:cNvPr>
          <p:cNvSpPr txBox="1"/>
          <p:nvPr/>
        </p:nvSpPr>
        <p:spPr>
          <a:xfrm>
            <a:off x="1525974" y="777918"/>
            <a:ext cx="2600006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2. Titre alcoométrique acquis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367F832-E9A1-7A0C-1F9D-3635ED3A96A8}"/>
              </a:ext>
            </a:extLst>
          </p:cNvPr>
          <p:cNvSpPr txBox="1"/>
          <p:nvPr/>
        </p:nvSpPr>
        <p:spPr>
          <a:xfrm>
            <a:off x="1525975" y="1298471"/>
            <a:ext cx="1334853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3. Provenance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3FDC278-F480-7434-F143-DE7FACA42651}"/>
              </a:ext>
            </a:extLst>
          </p:cNvPr>
          <p:cNvSpPr txBox="1"/>
          <p:nvPr/>
        </p:nvSpPr>
        <p:spPr>
          <a:xfrm>
            <a:off x="1510039" y="1782392"/>
            <a:ext cx="1702325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4. Volume nominal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B791E56-E6EE-11E7-D94A-2D13D1C7A367}"/>
              </a:ext>
            </a:extLst>
          </p:cNvPr>
          <p:cNvSpPr txBox="1"/>
          <p:nvPr/>
        </p:nvSpPr>
        <p:spPr>
          <a:xfrm>
            <a:off x="1510039" y="2271757"/>
            <a:ext cx="2295757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5. Nom de l’embouteilleur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73AF5E4-8F71-4336-0356-266728653615}"/>
              </a:ext>
            </a:extLst>
          </p:cNvPr>
          <p:cNvSpPr txBox="1"/>
          <p:nvPr/>
        </p:nvSpPr>
        <p:spPr>
          <a:xfrm>
            <a:off x="1517999" y="2779061"/>
            <a:ext cx="1530804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6. Numéro de lot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6911FF7-6753-5E52-C85B-4F4400BB8141}"/>
              </a:ext>
            </a:extLst>
          </p:cNvPr>
          <p:cNvSpPr txBox="1"/>
          <p:nvPr/>
        </p:nvSpPr>
        <p:spPr>
          <a:xfrm>
            <a:off x="1517999" y="3295469"/>
            <a:ext cx="1236556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7. Allergènes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0B30145-95B3-BC89-4E5B-E7C56E950EA8}"/>
              </a:ext>
            </a:extLst>
          </p:cNvPr>
          <p:cNvSpPr txBox="1"/>
          <p:nvPr/>
        </p:nvSpPr>
        <p:spPr>
          <a:xfrm>
            <a:off x="1525974" y="4658397"/>
            <a:ext cx="2968964" cy="430887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10. Mention « désalcoolisé » </a:t>
            </a:r>
          </a:p>
          <a:p>
            <a:r>
              <a:rPr lang="fr-FR" dirty="0"/>
              <a:t>ou « partiellement désalcoolisé »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6CD68CB-31DF-712E-44A0-C84C3240D939}"/>
              </a:ext>
            </a:extLst>
          </p:cNvPr>
          <p:cNvSpPr txBox="1"/>
          <p:nvPr/>
        </p:nvSpPr>
        <p:spPr>
          <a:xfrm>
            <a:off x="1512230" y="3797485"/>
            <a:ext cx="1657505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8. Teneur en sucre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0A775F2-6253-DEBE-CA9D-986A43B6F83D}"/>
              </a:ext>
            </a:extLst>
          </p:cNvPr>
          <p:cNvSpPr txBox="1"/>
          <p:nvPr/>
        </p:nvSpPr>
        <p:spPr>
          <a:xfrm>
            <a:off x="1525974" y="4251736"/>
            <a:ext cx="1945148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9. Message sanitaire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CE33470-56A0-FD26-88AE-812D5645006E}"/>
              </a:ext>
            </a:extLst>
          </p:cNvPr>
          <p:cNvSpPr txBox="1"/>
          <p:nvPr/>
        </p:nvSpPr>
        <p:spPr>
          <a:xfrm>
            <a:off x="1524001" y="5323213"/>
            <a:ext cx="2136077" cy="261610"/>
          </a:xfrm>
          <a:prstGeom prst="rect">
            <a:avLst/>
          </a:prstGeom>
          <a:solidFill>
            <a:srgbClr val="9D0E1C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r-FR" sz="1100" dirty="0"/>
              <a:t>11. Millésime et cépage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4F09B81-2A71-BAD1-5C33-1ED1FB2690B8}"/>
              </a:ext>
            </a:extLst>
          </p:cNvPr>
          <p:cNvSpPr txBox="1"/>
          <p:nvPr/>
        </p:nvSpPr>
        <p:spPr>
          <a:xfrm>
            <a:off x="3660078" y="61299"/>
            <a:ext cx="2348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A98D5E"/>
                </a:solidFill>
              </a:rPr>
              <a:t>Les mentions obligatoires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D5B31F-C10A-62CE-F7DE-7CA5E61C96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1000"/>
          </a:blip>
          <a:srcRect l="1356" t="254" r="2069" b="2730"/>
          <a:stretch/>
        </p:blipFill>
        <p:spPr>
          <a:xfrm>
            <a:off x="4554586" y="924129"/>
            <a:ext cx="3744686" cy="5501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A96D847-8393-4567-C04D-D25C95D12279}"/>
              </a:ext>
            </a:extLst>
          </p:cNvPr>
          <p:cNvSpPr txBox="1"/>
          <p:nvPr/>
        </p:nvSpPr>
        <p:spPr>
          <a:xfrm>
            <a:off x="5114595" y="4153301"/>
            <a:ext cx="2601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>
                <a:latin typeface="Aptos Serif" panose="02020604070405020304" pitchFamily="18" charset="0"/>
                <a:cs typeface="Aptos Serif" panose="02020604070405020304" pitchFamily="18" charset="0"/>
              </a:rPr>
              <a:t>BERGERAC</a:t>
            </a:r>
          </a:p>
          <a:p>
            <a:pPr algn="ctr"/>
            <a:r>
              <a:rPr lang="fr-FR" sz="1400" i="1" dirty="0">
                <a:latin typeface="Aptos Serif" panose="02020604070405020304" pitchFamily="18" charset="0"/>
                <a:cs typeface="Aptos Serif" panose="02020604070405020304" pitchFamily="18" charset="0"/>
              </a:rPr>
              <a:t>Appellation d’origine protégée</a:t>
            </a:r>
            <a:endParaRPr lang="fr-FR" i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44F58FE-D1B7-206F-570D-C578D0E912E2}"/>
              </a:ext>
            </a:extLst>
          </p:cNvPr>
          <p:cNvSpPr txBox="1"/>
          <p:nvPr/>
        </p:nvSpPr>
        <p:spPr>
          <a:xfrm>
            <a:off x="4518717" y="5848482"/>
            <a:ext cx="826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ptos Serif" panose="02020604070405020304" pitchFamily="18" charset="0"/>
                <a:cs typeface="Aptos Serif" panose="02020604070405020304" pitchFamily="18" charset="0"/>
              </a:rPr>
              <a:t>15 %vol.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AED8D3C-B33B-0A45-88C7-40E99E00FF8C}"/>
              </a:ext>
            </a:extLst>
          </p:cNvPr>
          <p:cNvSpPr txBox="1"/>
          <p:nvPr/>
        </p:nvSpPr>
        <p:spPr>
          <a:xfrm>
            <a:off x="7853751" y="5850477"/>
            <a:ext cx="591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ptos Serif" panose="02020604070405020304" pitchFamily="18" charset="0"/>
                <a:cs typeface="Aptos Serif" panose="02020604070405020304" pitchFamily="18" charset="0"/>
              </a:rPr>
              <a:t>75 cl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E6A1E02-35BF-B00F-1C21-0C8EF950002B}"/>
              </a:ext>
            </a:extLst>
          </p:cNvPr>
          <p:cNvSpPr txBox="1"/>
          <p:nvPr/>
        </p:nvSpPr>
        <p:spPr>
          <a:xfrm>
            <a:off x="7880893" y="6187393"/>
            <a:ext cx="5916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latin typeface="Aptos Serif" panose="02020604070405020304" pitchFamily="18" charset="0"/>
                <a:cs typeface="Aptos Serif" panose="02020604070405020304" pitchFamily="18" charset="0"/>
              </a:rPr>
              <a:t>L- 24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B7885BD5-BE40-546C-CB43-21AF0EC738B4}"/>
              </a:ext>
            </a:extLst>
          </p:cNvPr>
          <p:cNvSpPr txBox="1"/>
          <p:nvPr/>
        </p:nvSpPr>
        <p:spPr>
          <a:xfrm>
            <a:off x="5263039" y="3945051"/>
            <a:ext cx="2227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E60000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Cabernet Franc - 2024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04BD98A-9331-3388-6C40-C3B24FC2A170}"/>
              </a:ext>
            </a:extLst>
          </p:cNvPr>
          <p:cNvSpPr txBox="1"/>
          <p:nvPr/>
        </p:nvSpPr>
        <p:spPr>
          <a:xfrm>
            <a:off x="5665342" y="5828008"/>
            <a:ext cx="15002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latin typeface="Aptos Serif" panose="02020604070405020304" pitchFamily="18" charset="0"/>
                <a:cs typeface="Aptos Serif" panose="02020604070405020304" pitchFamily="18" charset="0"/>
              </a:rPr>
              <a:t>Produit en France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C5CB91A1-FB51-CD9F-401D-AA5E1C5132A6}"/>
              </a:ext>
            </a:extLst>
          </p:cNvPr>
          <p:cNvSpPr txBox="1"/>
          <p:nvPr/>
        </p:nvSpPr>
        <p:spPr>
          <a:xfrm>
            <a:off x="5128853" y="5584824"/>
            <a:ext cx="2645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004D86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Mis en bouteille par SAS Vinrouge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AD1A4389-88D7-74C0-A5C1-462D6C2E3D24}"/>
              </a:ext>
            </a:extLst>
          </p:cNvPr>
          <p:cNvSpPr txBox="1"/>
          <p:nvPr/>
        </p:nvSpPr>
        <p:spPr>
          <a:xfrm>
            <a:off x="5492540" y="5971121"/>
            <a:ext cx="184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latin typeface="Aptos Serif" panose="02020604070405020304" pitchFamily="18" charset="0"/>
                <a:cs typeface="Aptos Serif" panose="02020604070405020304" pitchFamily="18" charset="0"/>
              </a:rPr>
              <a:t>contient des sulfites, œuf, lait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F5A9B928-9C13-6ED9-EE64-11894B7BAC13}"/>
              </a:ext>
            </a:extLst>
          </p:cNvPr>
          <p:cNvSpPr txBox="1"/>
          <p:nvPr/>
        </p:nvSpPr>
        <p:spPr>
          <a:xfrm>
            <a:off x="5889853" y="5061718"/>
            <a:ext cx="11574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prstClr val="black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Élevé en fût</a:t>
            </a:r>
            <a:endParaRPr lang="fr-FR" dirty="0"/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BADAF377-7EE9-56DC-AF35-954C035DC6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289" y="1005343"/>
            <a:ext cx="318457" cy="312113"/>
          </a:xfrm>
          <a:prstGeom prst="rect">
            <a:avLst/>
          </a:prstGeom>
        </p:spPr>
      </p:pic>
      <p:sp>
        <p:nvSpPr>
          <p:cNvPr id="56" name="ZoneTexte 55">
            <a:extLst>
              <a:ext uri="{FF2B5EF4-FFF2-40B4-BE49-F238E27FC236}">
                <a16:creationId xmlns:a16="http://schemas.microsoft.com/office/drawing/2014/main" id="{4D481576-FCF3-41B7-E4F6-FF78AFA9ADC8}"/>
              </a:ext>
            </a:extLst>
          </p:cNvPr>
          <p:cNvSpPr txBox="1"/>
          <p:nvPr/>
        </p:nvSpPr>
        <p:spPr>
          <a:xfrm>
            <a:off x="8116253" y="163010"/>
            <a:ext cx="3531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accent4"/>
                </a:solidFill>
              </a:rPr>
              <a:t>Les mentions facultatives réglementées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51904F12-82A8-2859-FC56-9B3298CA94E8}"/>
              </a:ext>
            </a:extLst>
          </p:cNvPr>
          <p:cNvSpPr txBox="1"/>
          <p:nvPr/>
        </p:nvSpPr>
        <p:spPr>
          <a:xfrm>
            <a:off x="8714620" y="4630355"/>
            <a:ext cx="2968964" cy="92333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sz="1800" dirty="0">
                <a:solidFill>
                  <a:schemeClr val="tx1"/>
                </a:solidFill>
              </a:rPr>
              <a:t>14. Mentions relatives à certaines méthodes de production</a:t>
            </a:r>
          </a:p>
        </p:txBody>
      </p:sp>
      <p:cxnSp>
        <p:nvCxnSpPr>
          <p:cNvPr id="3" name="Connecteur : en arc 2">
            <a:extLst>
              <a:ext uri="{FF2B5EF4-FFF2-40B4-BE49-F238E27FC236}">
                <a16:creationId xmlns:a16="http://schemas.microsoft.com/office/drawing/2014/main" id="{5C5DA8DB-BA1F-F5E8-C1C5-8AECBA11FD21}"/>
              </a:ext>
            </a:extLst>
          </p:cNvPr>
          <p:cNvCxnSpPr>
            <a:cxnSpLocks/>
            <a:stCxn id="36" idx="1"/>
            <a:endCxn id="41" idx="3"/>
          </p:cNvCxnSpPr>
          <p:nvPr/>
        </p:nvCxnSpPr>
        <p:spPr>
          <a:xfrm rot="10800000" flipV="1">
            <a:off x="7047298" y="5092019"/>
            <a:ext cx="1667323" cy="123587"/>
          </a:xfrm>
          <a:prstGeom prst="curvedConnector3">
            <a:avLst>
              <a:gd name="adj1" fmla="val 50000"/>
            </a:avLst>
          </a:prstGeom>
          <a:ln w="6350">
            <a:solidFill>
              <a:srgbClr val="9D0E1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068922F4-84BD-2CBD-447E-3ED8B33B1D3E}"/>
              </a:ext>
            </a:extLst>
          </p:cNvPr>
          <p:cNvSpPr txBox="1"/>
          <p:nvPr/>
        </p:nvSpPr>
        <p:spPr>
          <a:xfrm>
            <a:off x="1519929" y="5186762"/>
            <a:ext cx="2968964" cy="600164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fr-FR" sz="1100" dirty="0">
                <a:solidFill>
                  <a:schemeClr val="tx1"/>
                </a:solidFill>
              </a:rPr>
              <a:t>11.Mentions supplémentaires rendues obligatoires par le cahier des charges:</a:t>
            </a:r>
          </a:p>
          <a:p>
            <a:pPr algn="l"/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5725FE6-259F-74E5-FE0F-504BD8E75D93}"/>
              </a:ext>
            </a:extLst>
          </p:cNvPr>
          <p:cNvSpPr txBox="1"/>
          <p:nvPr/>
        </p:nvSpPr>
        <p:spPr>
          <a:xfrm rot="16200000">
            <a:off x="-653616" y="4154019"/>
            <a:ext cx="2968964" cy="92333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fr-FR" sz="1800" dirty="0">
                <a:solidFill>
                  <a:srgbClr val="C00000"/>
                </a:solidFill>
              </a:rPr>
              <a:t>12. Déclaration nutritionnelle et liste des ingrédients</a:t>
            </a: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4E8F1DE-668E-ACA1-09E1-BC6A9FB69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8E209DA-5981-C3F8-718C-71C8315CA0FD}"/>
              </a:ext>
            </a:extLst>
          </p:cNvPr>
          <p:cNvSpPr txBox="1"/>
          <p:nvPr/>
        </p:nvSpPr>
        <p:spPr>
          <a:xfrm>
            <a:off x="9291408" y="1188009"/>
            <a:ext cx="2136077" cy="2616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r-FR" sz="1100" dirty="0">
                <a:solidFill>
                  <a:schemeClr val="tx1"/>
                </a:solidFill>
              </a:rPr>
              <a:t>13. Millésime et cépage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704DFC3-DE3E-B7CA-3AE7-CD813593D1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6881" y="4975382"/>
            <a:ext cx="719390" cy="34750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4197E61-4C87-EE3F-A64F-17220DE3D0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0055" y="5372708"/>
            <a:ext cx="1097375" cy="16460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6EB4056-CAD5-C6E6-BDF9-0E9AA6C6E330}"/>
              </a:ext>
            </a:extLst>
          </p:cNvPr>
          <p:cNvSpPr txBox="1"/>
          <p:nvPr/>
        </p:nvSpPr>
        <p:spPr>
          <a:xfrm>
            <a:off x="8870329" y="3344886"/>
            <a:ext cx="2476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Teneur en sucre, méthodes d’élaboration, mentions traditionnelles</a:t>
            </a:r>
          </a:p>
        </p:txBody>
      </p:sp>
    </p:spTree>
    <p:extLst>
      <p:ext uri="{BB962C8B-B14F-4D97-AF65-F5344CB8AC3E}">
        <p14:creationId xmlns:p14="http://schemas.microsoft.com/office/powerpoint/2010/main" val="2963148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D7EAD-BF93-B39F-0236-7BA53AE37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Bouteille en verre, bouteille de vin, boisson, vin&#10;&#10;Description générée automatiquement">
            <a:extLst>
              <a:ext uri="{FF2B5EF4-FFF2-40B4-BE49-F238E27FC236}">
                <a16:creationId xmlns:a16="http://schemas.microsoft.com/office/drawing/2014/main" id="{99C3B151-C388-B977-8D2D-20063DEF2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12429" y="0"/>
            <a:ext cx="3429000" cy="6858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7C201F3-50AC-9379-DD13-C8C0B89FD5C6}"/>
              </a:ext>
            </a:extLst>
          </p:cNvPr>
          <p:cNvSpPr txBox="1"/>
          <p:nvPr/>
        </p:nvSpPr>
        <p:spPr>
          <a:xfrm>
            <a:off x="1511235" y="299134"/>
            <a:ext cx="2050572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/>
          <a:p>
            <a:r>
              <a:rPr lang="fr-FR" sz="1100" b="1" dirty="0"/>
              <a:t>1. La dénomination de vente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EB09F46-33AF-6314-37F9-FF92839EAF7C}"/>
              </a:ext>
            </a:extLst>
          </p:cNvPr>
          <p:cNvSpPr txBox="1"/>
          <p:nvPr/>
        </p:nvSpPr>
        <p:spPr>
          <a:xfrm>
            <a:off x="1525974" y="777918"/>
            <a:ext cx="2600006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2. Titre alcoométrique acquis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E9C65D3-22E2-32BA-321A-BC70F9DA435A}"/>
              </a:ext>
            </a:extLst>
          </p:cNvPr>
          <p:cNvSpPr txBox="1"/>
          <p:nvPr/>
        </p:nvSpPr>
        <p:spPr>
          <a:xfrm>
            <a:off x="1525975" y="1298471"/>
            <a:ext cx="1334853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3. Provenance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90B73BB-AAF3-D902-C26A-87C20E28D23C}"/>
              </a:ext>
            </a:extLst>
          </p:cNvPr>
          <p:cNvSpPr txBox="1"/>
          <p:nvPr/>
        </p:nvSpPr>
        <p:spPr>
          <a:xfrm>
            <a:off x="1510039" y="1782392"/>
            <a:ext cx="1702325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4. Volume nominal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533C1A3-4ADD-30DF-51D0-C46A64708734}"/>
              </a:ext>
            </a:extLst>
          </p:cNvPr>
          <p:cNvSpPr txBox="1"/>
          <p:nvPr/>
        </p:nvSpPr>
        <p:spPr>
          <a:xfrm>
            <a:off x="1510039" y="2271757"/>
            <a:ext cx="2295757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5. Nom de l’embouteilleur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349296C-3F83-F449-6123-124ABB3A463A}"/>
              </a:ext>
            </a:extLst>
          </p:cNvPr>
          <p:cNvSpPr txBox="1"/>
          <p:nvPr/>
        </p:nvSpPr>
        <p:spPr>
          <a:xfrm>
            <a:off x="1517999" y="2779061"/>
            <a:ext cx="1530804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6. Numéro de lot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BC8C66C-E9F5-816B-B84E-39CA5345FF88}"/>
              </a:ext>
            </a:extLst>
          </p:cNvPr>
          <p:cNvSpPr txBox="1"/>
          <p:nvPr/>
        </p:nvSpPr>
        <p:spPr>
          <a:xfrm>
            <a:off x="1517999" y="3295469"/>
            <a:ext cx="1236556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7. Allergènes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85B5052-5B8F-C9FA-2358-533AAF0F9971}"/>
              </a:ext>
            </a:extLst>
          </p:cNvPr>
          <p:cNvSpPr txBox="1"/>
          <p:nvPr/>
        </p:nvSpPr>
        <p:spPr>
          <a:xfrm>
            <a:off x="1525974" y="4658397"/>
            <a:ext cx="2968964" cy="430887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10. Mention « désalcoolisé » </a:t>
            </a:r>
          </a:p>
          <a:p>
            <a:r>
              <a:rPr lang="fr-FR" dirty="0">
                <a:solidFill>
                  <a:schemeClr val="tx1"/>
                </a:solidFill>
              </a:rPr>
              <a:t>ou « partiellement désalcoolisé »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2E3D872-3B39-DE51-B255-CBC0E430CE14}"/>
              </a:ext>
            </a:extLst>
          </p:cNvPr>
          <p:cNvSpPr txBox="1"/>
          <p:nvPr/>
        </p:nvSpPr>
        <p:spPr>
          <a:xfrm>
            <a:off x="1510039" y="3814246"/>
            <a:ext cx="1657505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8. Teneur en sucre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133E6CC-18A4-352B-3496-97134C708CE0}"/>
              </a:ext>
            </a:extLst>
          </p:cNvPr>
          <p:cNvSpPr txBox="1"/>
          <p:nvPr/>
        </p:nvSpPr>
        <p:spPr>
          <a:xfrm>
            <a:off x="1525974" y="4251736"/>
            <a:ext cx="1945148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9. Message sanitaire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AB76C1ED-803C-2BEE-5F52-5EF689ADBF1A}"/>
              </a:ext>
            </a:extLst>
          </p:cNvPr>
          <p:cNvSpPr txBox="1"/>
          <p:nvPr/>
        </p:nvSpPr>
        <p:spPr>
          <a:xfrm>
            <a:off x="9258672" y="1161399"/>
            <a:ext cx="2136077" cy="2616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r-FR" sz="1100" dirty="0">
                <a:solidFill>
                  <a:schemeClr val="tx1"/>
                </a:solidFill>
              </a:rPr>
              <a:t>13. Millésime et cépage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BE21E6A7-FF37-1B84-BB9E-CECB937E1B6A}"/>
              </a:ext>
            </a:extLst>
          </p:cNvPr>
          <p:cNvSpPr txBox="1"/>
          <p:nvPr/>
        </p:nvSpPr>
        <p:spPr>
          <a:xfrm>
            <a:off x="9258672" y="1567520"/>
            <a:ext cx="2968964" cy="43088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14. Mentions relatives à certaines méthodes de production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1B2E088-4AB9-DD68-C31A-A2F135F2B752}"/>
              </a:ext>
            </a:extLst>
          </p:cNvPr>
          <p:cNvSpPr txBox="1"/>
          <p:nvPr/>
        </p:nvSpPr>
        <p:spPr>
          <a:xfrm>
            <a:off x="3626197" y="63498"/>
            <a:ext cx="2348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A98D5E"/>
                </a:solidFill>
              </a:rPr>
              <a:t>Les mentions obligatoires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DA6BE99-0466-6434-E673-B53DAB650C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1000"/>
          </a:blip>
          <a:srcRect l="1356" t="254" r="2069" b="2730"/>
          <a:stretch/>
        </p:blipFill>
        <p:spPr>
          <a:xfrm>
            <a:off x="4554586" y="924129"/>
            <a:ext cx="3744686" cy="5501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3866EFD-B312-3CB1-1A01-03529B995524}"/>
              </a:ext>
            </a:extLst>
          </p:cNvPr>
          <p:cNvSpPr txBox="1"/>
          <p:nvPr/>
        </p:nvSpPr>
        <p:spPr>
          <a:xfrm>
            <a:off x="5114595" y="4153301"/>
            <a:ext cx="2601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>
                <a:latin typeface="Aptos Serif" panose="02020604070405020304" pitchFamily="18" charset="0"/>
                <a:cs typeface="Aptos Serif" panose="02020604070405020304" pitchFamily="18" charset="0"/>
              </a:rPr>
              <a:t>BERGERAC</a:t>
            </a:r>
          </a:p>
          <a:p>
            <a:pPr algn="ctr"/>
            <a:r>
              <a:rPr lang="fr-FR" sz="1400" i="1" dirty="0">
                <a:latin typeface="Aptos Serif" panose="02020604070405020304" pitchFamily="18" charset="0"/>
                <a:cs typeface="Aptos Serif" panose="02020604070405020304" pitchFamily="18" charset="0"/>
              </a:rPr>
              <a:t>Appellation d’origine protégée</a:t>
            </a:r>
            <a:endParaRPr lang="fr-FR" i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7C23E69-F7C3-1C1C-7EEA-5723F43136C2}"/>
              </a:ext>
            </a:extLst>
          </p:cNvPr>
          <p:cNvSpPr txBox="1"/>
          <p:nvPr/>
        </p:nvSpPr>
        <p:spPr>
          <a:xfrm>
            <a:off x="4518717" y="5848482"/>
            <a:ext cx="826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ptos Serif" panose="02020604070405020304" pitchFamily="18" charset="0"/>
                <a:cs typeface="Aptos Serif" panose="02020604070405020304" pitchFamily="18" charset="0"/>
              </a:rPr>
              <a:t>15 %vol.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D8746F1-65EE-8F0F-F49D-E2FBD208D836}"/>
              </a:ext>
            </a:extLst>
          </p:cNvPr>
          <p:cNvSpPr txBox="1"/>
          <p:nvPr/>
        </p:nvSpPr>
        <p:spPr>
          <a:xfrm>
            <a:off x="7853751" y="5850477"/>
            <a:ext cx="591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ptos Serif" panose="02020604070405020304" pitchFamily="18" charset="0"/>
                <a:cs typeface="Aptos Serif" panose="02020604070405020304" pitchFamily="18" charset="0"/>
              </a:rPr>
              <a:t>75 </a:t>
            </a:r>
            <a:r>
              <a:rPr lang="fr-FR" sz="1200" dirty="0" err="1">
                <a:latin typeface="Aptos Serif" panose="02020604070405020304" pitchFamily="18" charset="0"/>
                <a:cs typeface="Aptos Serif" panose="02020604070405020304" pitchFamily="18" charset="0"/>
              </a:rPr>
              <a:t>cL</a:t>
            </a:r>
            <a:endParaRPr lang="fr-FR" sz="1200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F8AFF49-6AE5-EEBF-637D-1610F66511F9}"/>
              </a:ext>
            </a:extLst>
          </p:cNvPr>
          <p:cNvSpPr txBox="1"/>
          <p:nvPr/>
        </p:nvSpPr>
        <p:spPr>
          <a:xfrm>
            <a:off x="7880893" y="6187393"/>
            <a:ext cx="5916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latin typeface="Aptos Serif" panose="02020604070405020304" pitchFamily="18" charset="0"/>
                <a:cs typeface="Aptos Serif" panose="02020604070405020304" pitchFamily="18" charset="0"/>
              </a:rPr>
              <a:t>L- 24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1FB0C3B-F5CE-E679-66D5-4D246B533895}"/>
              </a:ext>
            </a:extLst>
          </p:cNvPr>
          <p:cNvSpPr txBox="1"/>
          <p:nvPr/>
        </p:nvSpPr>
        <p:spPr>
          <a:xfrm>
            <a:off x="5263039" y="3945051"/>
            <a:ext cx="2227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E60000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Cabernet Franc - 2024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725D717C-AAAA-CD05-8F35-4F282CF4D504}"/>
              </a:ext>
            </a:extLst>
          </p:cNvPr>
          <p:cNvSpPr txBox="1"/>
          <p:nvPr/>
        </p:nvSpPr>
        <p:spPr>
          <a:xfrm>
            <a:off x="5665342" y="5828008"/>
            <a:ext cx="15002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latin typeface="Aptos Serif" panose="02020604070405020304" pitchFamily="18" charset="0"/>
                <a:cs typeface="Aptos Serif" panose="02020604070405020304" pitchFamily="18" charset="0"/>
              </a:rPr>
              <a:t>Produit en France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B1F231AB-622E-B9FA-8E8D-F2259EC5B979}"/>
              </a:ext>
            </a:extLst>
          </p:cNvPr>
          <p:cNvSpPr txBox="1"/>
          <p:nvPr/>
        </p:nvSpPr>
        <p:spPr>
          <a:xfrm>
            <a:off x="5128853" y="5584824"/>
            <a:ext cx="2645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004D86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Mis en bouteille par SAS Vinrouge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4E9A127A-D171-4F8C-1C36-FF9B654CC0D1}"/>
              </a:ext>
            </a:extLst>
          </p:cNvPr>
          <p:cNvSpPr txBox="1"/>
          <p:nvPr/>
        </p:nvSpPr>
        <p:spPr>
          <a:xfrm>
            <a:off x="5492540" y="5971121"/>
            <a:ext cx="184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latin typeface="Aptos Serif" panose="02020604070405020304" pitchFamily="18" charset="0"/>
                <a:cs typeface="Aptos Serif" panose="02020604070405020304" pitchFamily="18" charset="0"/>
              </a:rPr>
              <a:t>contient des sulfites, œuf, lait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AEB3982-2C49-C1B1-280F-0B07A72D09B9}"/>
              </a:ext>
            </a:extLst>
          </p:cNvPr>
          <p:cNvSpPr txBox="1"/>
          <p:nvPr/>
        </p:nvSpPr>
        <p:spPr>
          <a:xfrm>
            <a:off x="5836516" y="4766402"/>
            <a:ext cx="11574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prstClr val="black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Élevé en fût</a:t>
            </a:r>
            <a:endParaRPr lang="fr-FR" dirty="0"/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86B80D27-5463-8276-D582-3AEB84A38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289" y="1005343"/>
            <a:ext cx="318457" cy="312113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905FC023-5C8F-9763-7F91-AADB200537B2}"/>
              </a:ext>
            </a:extLst>
          </p:cNvPr>
          <p:cNvSpPr txBox="1"/>
          <p:nvPr/>
        </p:nvSpPr>
        <p:spPr>
          <a:xfrm>
            <a:off x="7490163" y="2518099"/>
            <a:ext cx="2968964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sz="1800" dirty="0">
                <a:solidFill>
                  <a:schemeClr val="tx1"/>
                </a:solidFill>
              </a:rPr>
              <a:t>15. Symboles UE, logo IGP</a:t>
            </a:r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626AF883-7CCA-466C-6BCB-EF8C9458B1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3085" y="1399911"/>
            <a:ext cx="354964" cy="764962"/>
          </a:xfrm>
          <a:prstGeom prst="rect">
            <a:avLst/>
          </a:prstGeom>
        </p:spPr>
      </p:pic>
      <p:sp>
        <p:nvSpPr>
          <p:cNvPr id="56" name="ZoneTexte 55">
            <a:extLst>
              <a:ext uri="{FF2B5EF4-FFF2-40B4-BE49-F238E27FC236}">
                <a16:creationId xmlns:a16="http://schemas.microsoft.com/office/drawing/2014/main" id="{EFAD54CA-1135-3DE5-1B19-DFBD16B59731}"/>
              </a:ext>
            </a:extLst>
          </p:cNvPr>
          <p:cNvSpPr txBox="1"/>
          <p:nvPr/>
        </p:nvSpPr>
        <p:spPr>
          <a:xfrm>
            <a:off x="8099880" y="159130"/>
            <a:ext cx="3531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accent4"/>
                </a:solidFill>
              </a:rPr>
              <a:t>Les mentions facultatives réglementées</a:t>
            </a:r>
          </a:p>
        </p:txBody>
      </p:sp>
      <p:cxnSp>
        <p:nvCxnSpPr>
          <p:cNvPr id="3" name="Connecteur : en arc 2">
            <a:extLst>
              <a:ext uri="{FF2B5EF4-FFF2-40B4-BE49-F238E27FC236}">
                <a16:creationId xmlns:a16="http://schemas.microsoft.com/office/drawing/2014/main" id="{7DF2FD4E-5DB2-7240-0DCE-1951D3D931A6}"/>
              </a:ext>
            </a:extLst>
          </p:cNvPr>
          <p:cNvCxnSpPr>
            <a:cxnSpLocks/>
            <a:stCxn id="50" idx="1"/>
            <a:endCxn id="55" idx="1"/>
          </p:cNvCxnSpPr>
          <p:nvPr/>
        </p:nvCxnSpPr>
        <p:spPr>
          <a:xfrm rot="10800000" flipH="1">
            <a:off x="7490163" y="1782393"/>
            <a:ext cx="422922" cy="920373"/>
          </a:xfrm>
          <a:prstGeom prst="curvedConnector3">
            <a:avLst>
              <a:gd name="adj1" fmla="val -54053"/>
            </a:avLst>
          </a:prstGeom>
          <a:ln w="6350">
            <a:solidFill>
              <a:srgbClr val="9D0E1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itre 4">
            <a:extLst>
              <a:ext uri="{FF2B5EF4-FFF2-40B4-BE49-F238E27FC236}">
                <a16:creationId xmlns:a16="http://schemas.microsoft.com/office/drawing/2014/main" id="{6E73390E-8126-6393-554F-EB7D85E56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EA726D8-94FA-5D19-5CF5-09786C4FC4DB}"/>
              </a:ext>
            </a:extLst>
          </p:cNvPr>
          <p:cNvSpPr txBox="1"/>
          <p:nvPr/>
        </p:nvSpPr>
        <p:spPr>
          <a:xfrm>
            <a:off x="1470832" y="5278103"/>
            <a:ext cx="2968964" cy="600164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fr-FR" sz="1100" dirty="0">
                <a:solidFill>
                  <a:schemeClr val="tx1"/>
                </a:solidFill>
              </a:rPr>
              <a:t>11.Mentions supplémentaires rendues obligatoires par le cahier des charges</a:t>
            </a:r>
          </a:p>
          <a:p>
            <a:pPr algn="l"/>
            <a:r>
              <a:rPr lang="fr-FR" sz="1100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AA93B3-F1AB-0CB1-06B2-105444E99AD4}"/>
              </a:ext>
            </a:extLst>
          </p:cNvPr>
          <p:cNvSpPr txBox="1"/>
          <p:nvPr/>
        </p:nvSpPr>
        <p:spPr>
          <a:xfrm rot="16200000">
            <a:off x="-653616" y="4154019"/>
            <a:ext cx="2968964" cy="92333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fr-FR" sz="1800" dirty="0">
                <a:solidFill>
                  <a:srgbClr val="C00000"/>
                </a:solidFill>
              </a:rPr>
              <a:t>12. Déclaration nutritionnelle et liste des ingrédients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2588A41-3ACC-FC99-BB85-54A39234A2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333" y="5111260"/>
            <a:ext cx="719390" cy="34750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F1AA2AE-5725-A38E-FF50-5912F1B97E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2253" y="5510509"/>
            <a:ext cx="1097375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55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95D39-61F8-8BDC-FA8E-26FAEDA56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Bouteille en verre, bouteille de vin, boisson, vin&#10;&#10;Description générée automatiquement">
            <a:extLst>
              <a:ext uri="{FF2B5EF4-FFF2-40B4-BE49-F238E27FC236}">
                <a16:creationId xmlns:a16="http://schemas.microsoft.com/office/drawing/2014/main" id="{BA6F25C5-4B57-DC3E-C4FD-F7E009C41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12429" y="0"/>
            <a:ext cx="3429000" cy="6858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E1AF92B9-EB53-1088-B84C-6DCD03B12F0C}"/>
              </a:ext>
            </a:extLst>
          </p:cNvPr>
          <p:cNvSpPr txBox="1"/>
          <p:nvPr/>
        </p:nvSpPr>
        <p:spPr>
          <a:xfrm>
            <a:off x="1511235" y="299134"/>
            <a:ext cx="2050572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/>
          <a:p>
            <a:r>
              <a:rPr lang="fr-FR" sz="1100" b="1" dirty="0"/>
              <a:t>1. La dénomination de vente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7EDBAE8-3B3D-54CF-D79A-1C880FF0E012}"/>
              </a:ext>
            </a:extLst>
          </p:cNvPr>
          <p:cNvSpPr txBox="1"/>
          <p:nvPr/>
        </p:nvSpPr>
        <p:spPr>
          <a:xfrm>
            <a:off x="1525974" y="777918"/>
            <a:ext cx="2600006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2. Titre alcoométrique acquis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0EFBDB5-D147-55CF-5D54-DE892A048F61}"/>
              </a:ext>
            </a:extLst>
          </p:cNvPr>
          <p:cNvSpPr txBox="1"/>
          <p:nvPr/>
        </p:nvSpPr>
        <p:spPr>
          <a:xfrm>
            <a:off x="1525975" y="1298471"/>
            <a:ext cx="1334853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3. Provenance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3087866-1096-B8A8-5B91-E419A1934086}"/>
              </a:ext>
            </a:extLst>
          </p:cNvPr>
          <p:cNvSpPr txBox="1"/>
          <p:nvPr/>
        </p:nvSpPr>
        <p:spPr>
          <a:xfrm>
            <a:off x="1510039" y="1782392"/>
            <a:ext cx="1702325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4. Volume nominal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BE2BA1E-A414-78B4-5D82-6180440C30B8}"/>
              </a:ext>
            </a:extLst>
          </p:cNvPr>
          <p:cNvSpPr txBox="1"/>
          <p:nvPr/>
        </p:nvSpPr>
        <p:spPr>
          <a:xfrm>
            <a:off x="1510039" y="2271757"/>
            <a:ext cx="2295757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5. Nom de l’embouteilleur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24B5B4F-72EC-C116-299B-2AFDDBBC3AF7}"/>
              </a:ext>
            </a:extLst>
          </p:cNvPr>
          <p:cNvSpPr txBox="1"/>
          <p:nvPr/>
        </p:nvSpPr>
        <p:spPr>
          <a:xfrm>
            <a:off x="1517999" y="2779061"/>
            <a:ext cx="1530804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6. Numéro de lot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DCA4F12-6518-7B38-F74A-5A5AD4DFEA0F}"/>
              </a:ext>
            </a:extLst>
          </p:cNvPr>
          <p:cNvSpPr txBox="1"/>
          <p:nvPr/>
        </p:nvSpPr>
        <p:spPr>
          <a:xfrm>
            <a:off x="1517999" y="3295469"/>
            <a:ext cx="1236556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7. Allergènes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5E5F8FF-09E5-202D-A24F-66D30EDD0451}"/>
              </a:ext>
            </a:extLst>
          </p:cNvPr>
          <p:cNvSpPr txBox="1"/>
          <p:nvPr/>
        </p:nvSpPr>
        <p:spPr>
          <a:xfrm>
            <a:off x="1525974" y="4658397"/>
            <a:ext cx="2968964" cy="430887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10. Mention « désalcoolisé » </a:t>
            </a:r>
          </a:p>
          <a:p>
            <a:r>
              <a:rPr lang="fr-FR" dirty="0">
                <a:solidFill>
                  <a:schemeClr val="tx1"/>
                </a:solidFill>
              </a:rPr>
              <a:t>ou « partiellement désalcoolisé »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34A443C-C83C-75BC-424A-1E5045AB4A52}"/>
              </a:ext>
            </a:extLst>
          </p:cNvPr>
          <p:cNvSpPr txBox="1"/>
          <p:nvPr/>
        </p:nvSpPr>
        <p:spPr>
          <a:xfrm>
            <a:off x="1510039" y="3814246"/>
            <a:ext cx="1657505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8. Teneur en sucre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C729E2E-D1DD-893A-D33E-DE6D43403987}"/>
              </a:ext>
            </a:extLst>
          </p:cNvPr>
          <p:cNvSpPr txBox="1"/>
          <p:nvPr/>
        </p:nvSpPr>
        <p:spPr>
          <a:xfrm>
            <a:off x="1525974" y="4251736"/>
            <a:ext cx="1945148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9. Message sanitaire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560E4CFD-15FB-D2E0-D09D-F6D3310AE5F8}"/>
              </a:ext>
            </a:extLst>
          </p:cNvPr>
          <p:cNvSpPr txBox="1"/>
          <p:nvPr/>
        </p:nvSpPr>
        <p:spPr>
          <a:xfrm>
            <a:off x="9258672" y="1161399"/>
            <a:ext cx="2136077" cy="2616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r-FR" sz="1100" dirty="0">
                <a:solidFill>
                  <a:schemeClr val="tx1"/>
                </a:solidFill>
              </a:rPr>
              <a:t>13. Millésime et cépage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ACEA88B-D755-7E28-7D94-B2FBAE804686}"/>
              </a:ext>
            </a:extLst>
          </p:cNvPr>
          <p:cNvSpPr txBox="1"/>
          <p:nvPr/>
        </p:nvSpPr>
        <p:spPr>
          <a:xfrm>
            <a:off x="9258672" y="1567520"/>
            <a:ext cx="2968964" cy="43088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14. Mentions relatives à certaines méthodes de production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753398-11C3-FEDD-23D6-C282298E0750}"/>
              </a:ext>
            </a:extLst>
          </p:cNvPr>
          <p:cNvSpPr txBox="1"/>
          <p:nvPr/>
        </p:nvSpPr>
        <p:spPr>
          <a:xfrm>
            <a:off x="3719650" y="200635"/>
            <a:ext cx="2348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A98D5E"/>
                </a:solidFill>
              </a:rPr>
              <a:t>Les mentions obligatoires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D31B5D-1854-4F81-81E2-C20E3AF6D5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1000"/>
          </a:blip>
          <a:srcRect l="1356" t="254" r="2069" b="2730"/>
          <a:stretch/>
        </p:blipFill>
        <p:spPr>
          <a:xfrm>
            <a:off x="4554586" y="924129"/>
            <a:ext cx="3744686" cy="5501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19C244F-E52F-C416-327E-62C823AD2F55}"/>
              </a:ext>
            </a:extLst>
          </p:cNvPr>
          <p:cNvSpPr txBox="1"/>
          <p:nvPr/>
        </p:nvSpPr>
        <p:spPr>
          <a:xfrm>
            <a:off x="5114595" y="4153301"/>
            <a:ext cx="2601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>
                <a:latin typeface="Aptos Serif" panose="02020604070405020304" pitchFamily="18" charset="0"/>
                <a:cs typeface="Aptos Serif" panose="02020604070405020304" pitchFamily="18" charset="0"/>
              </a:rPr>
              <a:t>BERGERAC</a:t>
            </a:r>
          </a:p>
          <a:p>
            <a:pPr algn="ctr"/>
            <a:r>
              <a:rPr lang="fr-FR" sz="1400" i="1" dirty="0">
                <a:latin typeface="Aptos Serif" panose="02020604070405020304" pitchFamily="18" charset="0"/>
                <a:cs typeface="Aptos Serif" panose="02020604070405020304" pitchFamily="18" charset="0"/>
              </a:rPr>
              <a:t>Appellation d’origine protégée</a:t>
            </a:r>
            <a:endParaRPr lang="fr-FR" i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F51FA2F-1060-EAF3-72A2-4A49231A068D}"/>
              </a:ext>
            </a:extLst>
          </p:cNvPr>
          <p:cNvSpPr txBox="1"/>
          <p:nvPr/>
        </p:nvSpPr>
        <p:spPr>
          <a:xfrm>
            <a:off x="4518717" y="5848482"/>
            <a:ext cx="826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ptos Serif" panose="02020604070405020304" pitchFamily="18" charset="0"/>
                <a:cs typeface="Aptos Serif" panose="02020604070405020304" pitchFamily="18" charset="0"/>
              </a:rPr>
              <a:t>15 %vol.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28AAC13-4D6C-14A6-3D58-F3ED4DDC63E0}"/>
              </a:ext>
            </a:extLst>
          </p:cNvPr>
          <p:cNvSpPr txBox="1"/>
          <p:nvPr/>
        </p:nvSpPr>
        <p:spPr>
          <a:xfrm>
            <a:off x="7853751" y="5850477"/>
            <a:ext cx="591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ptos Serif" panose="02020604070405020304" pitchFamily="18" charset="0"/>
                <a:cs typeface="Aptos Serif" panose="02020604070405020304" pitchFamily="18" charset="0"/>
              </a:rPr>
              <a:t>75 </a:t>
            </a:r>
            <a:r>
              <a:rPr lang="fr-FR" sz="1200" dirty="0" err="1">
                <a:latin typeface="Aptos Serif" panose="02020604070405020304" pitchFamily="18" charset="0"/>
                <a:cs typeface="Aptos Serif" panose="02020604070405020304" pitchFamily="18" charset="0"/>
              </a:rPr>
              <a:t>cL</a:t>
            </a:r>
            <a:endParaRPr lang="fr-FR" sz="1200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B20ED33A-9A96-CFE3-02F2-AEB9F7A25941}"/>
              </a:ext>
            </a:extLst>
          </p:cNvPr>
          <p:cNvSpPr txBox="1"/>
          <p:nvPr/>
        </p:nvSpPr>
        <p:spPr>
          <a:xfrm>
            <a:off x="7880893" y="6187393"/>
            <a:ext cx="5916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latin typeface="Aptos Serif" panose="02020604070405020304" pitchFamily="18" charset="0"/>
                <a:cs typeface="Aptos Serif" panose="02020604070405020304" pitchFamily="18" charset="0"/>
              </a:rPr>
              <a:t>L- 24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B65F4400-5441-2AFB-90C5-68045ABB0305}"/>
              </a:ext>
            </a:extLst>
          </p:cNvPr>
          <p:cNvSpPr txBox="1"/>
          <p:nvPr/>
        </p:nvSpPr>
        <p:spPr>
          <a:xfrm>
            <a:off x="5263039" y="3945051"/>
            <a:ext cx="2227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E60000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Cabernet Franc - 2024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EBF6116E-DAAB-D327-FF65-238C5C5BB634}"/>
              </a:ext>
            </a:extLst>
          </p:cNvPr>
          <p:cNvSpPr txBox="1"/>
          <p:nvPr/>
        </p:nvSpPr>
        <p:spPr>
          <a:xfrm>
            <a:off x="5665342" y="5828008"/>
            <a:ext cx="15002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latin typeface="Aptos Serif" panose="02020604070405020304" pitchFamily="18" charset="0"/>
                <a:cs typeface="Aptos Serif" panose="02020604070405020304" pitchFamily="18" charset="0"/>
              </a:rPr>
              <a:t>Produit en France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C1930894-A051-5127-9F0C-F1A6FC8A443B}"/>
              </a:ext>
            </a:extLst>
          </p:cNvPr>
          <p:cNvSpPr txBox="1"/>
          <p:nvPr/>
        </p:nvSpPr>
        <p:spPr>
          <a:xfrm>
            <a:off x="5128853" y="5584824"/>
            <a:ext cx="2645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004D86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Mis en bouteille par SAS </a:t>
            </a:r>
            <a:r>
              <a:rPr lang="fr-FR" sz="1200" dirty="0" err="1">
                <a:solidFill>
                  <a:srgbClr val="004D86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Lagrappe</a:t>
            </a:r>
            <a:r>
              <a:rPr lang="fr-FR" sz="1200" dirty="0">
                <a:solidFill>
                  <a:srgbClr val="004D86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8B24EA1-597D-455A-4CBE-0771B192B4FA}"/>
              </a:ext>
            </a:extLst>
          </p:cNvPr>
          <p:cNvSpPr txBox="1"/>
          <p:nvPr/>
        </p:nvSpPr>
        <p:spPr>
          <a:xfrm>
            <a:off x="5492540" y="5971121"/>
            <a:ext cx="184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latin typeface="Aptos Serif" panose="02020604070405020304" pitchFamily="18" charset="0"/>
                <a:cs typeface="Aptos Serif" panose="02020604070405020304" pitchFamily="18" charset="0"/>
              </a:rPr>
              <a:t>contient des sulfites, œuf, lait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BE3D1642-A921-F62C-BFFA-B382CA644B03}"/>
              </a:ext>
            </a:extLst>
          </p:cNvPr>
          <p:cNvSpPr txBox="1"/>
          <p:nvPr/>
        </p:nvSpPr>
        <p:spPr>
          <a:xfrm>
            <a:off x="5836516" y="4766402"/>
            <a:ext cx="11574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prstClr val="black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Élevé en fût</a:t>
            </a:r>
            <a:endParaRPr lang="fr-FR" dirty="0"/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9167AE16-3176-0995-C9E8-71520F94FA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289" y="1005343"/>
            <a:ext cx="318457" cy="312113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1E642C16-85C7-7AAA-A545-C7FB66514391}"/>
              </a:ext>
            </a:extLst>
          </p:cNvPr>
          <p:cNvSpPr txBox="1"/>
          <p:nvPr/>
        </p:nvSpPr>
        <p:spPr>
          <a:xfrm>
            <a:off x="9258672" y="2147007"/>
            <a:ext cx="2968964" cy="2616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15. Symboles UE, logo IGP</a:t>
            </a:r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42C33776-8645-05F2-27B0-1557165D30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3085" y="1399911"/>
            <a:ext cx="354964" cy="764962"/>
          </a:xfrm>
          <a:prstGeom prst="rect">
            <a:avLst/>
          </a:prstGeom>
        </p:spPr>
      </p:pic>
      <p:sp>
        <p:nvSpPr>
          <p:cNvPr id="56" name="ZoneTexte 55">
            <a:extLst>
              <a:ext uri="{FF2B5EF4-FFF2-40B4-BE49-F238E27FC236}">
                <a16:creationId xmlns:a16="http://schemas.microsoft.com/office/drawing/2014/main" id="{290F0AAE-2A0B-6234-6601-F650903CD0DE}"/>
              </a:ext>
            </a:extLst>
          </p:cNvPr>
          <p:cNvSpPr txBox="1"/>
          <p:nvPr/>
        </p:nvSpPr>
        <p:spPr>
          <a:xfrm>
            <a:off x="8083517" y="185539"/>
            <a:ext cx="3531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accent4"/>
                </a:solidFill>
              </a:rPr>
              <a:t>Les mentions facultatives réglementées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EE35B169-6057-338D-225E-5FAC09CE6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F616B7A-5B82-D496-F530-24967CCDDBDF}"/>
              </a:ext>
            </a:extLst>
          </p:cNvPr>
          <p:cNvSpPr txBox="1"/>
          <p:nvPr/>
        </p:nvSpPr>
        <p:spPr>
          <a:xfrm>
            <a:off x="1470832" y="5278103"/>
            <a:ext cx="2968964" cy="430887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fr-FR" sz="1100" dirty="0">
                <a:solidFill>
                  <a:schemeClr val="tx1"/>
                </a:solidFill>
              </a:rPr>
              <a:t>11.Mentions supplémentaires rendues obligatoires par le cahier des charges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33E5309-EEF1-C416-37F2-DDE685AAFCD8}"/>
              </a:ext>
            </a:extLst>
          </p:cNvPr>
          <p:cNvSpPr txBox="1"/>
          <p:nvPr/>
        </p:nvSpPr>
        <p:spPr>
          <a:xfrm rot="16200000">
            <a:off x="-653616" y="4154019"/>
            <a:ext cx="2968964" cy="92333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fr-FR" sz="1800" dirty="0">
                <a:solidFill>
                  <a:srgbClr val="C00000"/>
                </a:solidFill>
              </a:rPr>
              <a:t>12. Déclaration nutritionnelle et liste des ingrédients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5C3DCD8-4B85-D520-088A-16EBFA63E9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333" y="5111260"/>
            <a:ext cx="719390" cy="34750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73D5617-C1A5-3B89-1A61-10B3306412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2253" y="5510509"/>
            <a:ext cx="1097375" cy="16460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5ED6589-285E-839E-1CBB-00BF26AB6F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6991" y="4987999"/>
            <a:ext cx="536494" cy="65842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33140329-26EF-B5BF-F745-EA7A4810FCA5}"/>
              </a:ext>
            </a:extLst>
          </p:cNvPr>
          <p:cNvSpPr txBox="1"/>
          <p:nvPr/>
        </p:nvSpPr>
        <p:spPr>
          <a:xfrm>
            <a:off x="7989937" y="4766402"/>
            <a:ext cx="2604228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sz="1800" dirty="0">
                <a:solidFill>
                  <a:schemeClr val="tx1"/>
                </a:solidFill>
              </a:rPr>
              <a:t>16. Distinctions et médailles</a:t>
            </a:r>
          </a:p>
        </p:txBody>
      </p:sp>
      <p:cxnSp>
        <p:nvCxnSpPr>
          <p:cNvPr id="18" name="Connecteur : en arc 17">
            <a:extLst>
              <a:ext uri="{FF2B5EF4-FFF2-40B4-BE49-F238E27FC236}">
                <a16:creationId xmlns:a16="http://schemas.microsoft.com/office/drawing/2014/main" id="{9C6CD450-98EF-5586-3DB8-A168671897DF}"/>
              </a:ext>
            </a:extLst>
          </p:cNvPr>
          <p:cNvCxnSpPr>
            <a:cxnSpLocks/>
          </p:cNvCxnSpPr>
          <p:nvPr/>
        </p:nvCxnSpPr>
        <p:spPr>
          <a:xfrm rot="10800000" flipV="1">
            <a:off x="6633415" y="4987998"/>
            <a:ext cx="1290874" cy="285289"/>
          </a:xfrm>
          <a:prstGeom prst="curvedConnector3">
            <a:avLst>
              <a:gd name="adj1" fmla="val 50000"/>
            </a:avLst>
          </a:prstGeom>
          <a:ln w="6350">
            <a:solidFill>
              <a:srgbClr val="9D0E1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5999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AC3E1-99D1-6906-291A-33FC9DF47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Bouteille en verre, bouteille de vin, boisson, vin&#10;&#10;Description générée automatiquement">
            <a:extLst>
              <a:ext uri="{FF2B5EF4-FFF2-40B4-BE49-F238E27FC236}">
                <a16:creationId xmlns:a16="http://schemas.microsoft.com/office/drawing/2014/main" id="{EF3CB613-675D-588C-C5F8-B2FEA97F9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12429" y="0"/>
            <a:ext cx="3429000" cy="6858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52456DC-F7B0-44D1-CF85-345953781DFE}"/>
              </a:ext>
            </a:extLst>
          </p:cNvPr>
          <p:cNvSpPr txBox="1"/>
          <p:nvPr/>
        </p:nvSpPr>
        <p:spPr>
          <a:xfrm>
            <a:off x="1511235" y="299134"/>
            <a:ext cx="2050572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/>
          <a:p>
            <a:r>
              <a:rPr lang="fr-FR" sz="1100" b="1" dirty="0"/>
              <a:t>1. La dénomination de vente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84B047B-74C1-4CC7-1DB6-3DD9C23A8509}"/>
              </a:ext>
            </a:extLst>
          </p:cNvPr>
          <p:cNvSpPr txBox="1"/>
          <p:nvPr/>
        </p:nvSpPr>
        <p:spPr>
          <a:xfrm>
            <a:off x="1525974" y="777918"/>
            <a:ext cx="2600006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2. Titre alcoométrique acquis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9ACF206-428F-D371-D81E-2DB95EB0C736}"/>
              </a:ext>
            </a:extLst>
          </p:cNvPr>
          <p:cNvSpPr txBox="1"/>
          <p:nvPr/>
        </p:nvSpPr>
        <p:spPr>
          <a:xfrm>
            <a:off x="1525975" y="1298471"/>
            <a:ext cx="1334853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3. Provenance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1539747-84E3-4F17-92D9-20470828495A}"/>
              </a:ext>
            </a:extLst>
          </p:cNvPr>
          <p:cNvSpPr txBox="1"/>
          <p:nvPr/>
        </p:nvSpPr>
        <p:spPr>
          <a:xfrm>
            <a:off x="1510039" y="1782392"/>
            <a:ext cx="1702325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4. Volume nominal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09552DE-6393-212F-ADF9-9B5429F648E6}"/>
              </a:ext>
            </a:extLst>
          </p:cNvPr>
          <p:cNvSpPr txBox="1"/>
          <p:nvPr/>
        </p:nvSpPr>
        <p:spPr>
          <a:xfrm>
            <a:off x="1510039" y="2271757"/>
            <a:ext cx="2295757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5. Nom de l’embouteilleur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7DC2266-AE89-70ED-2104-4AE2C993F001}"/>
              </a:ext>
            </a:extLst>
          </p:cNvPr>
          <p:cNvSpPr txBox="1"/>
          <p:nvPr/>
        </p:nvSpPr>
        <p:spPr>
          <a:xfrm>
            <a:off x="1517999" y="2779061"/>
            <a:ext cx="1530804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6. Numéro de lot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530861E-AEF7-C222-1486-1CBC07810D7D}"/>
              </a:ext>
            </a:extLst>
          </p:cNvPr>
          <p:cNvSpPr txBox="1"/>
          <p:nvPr/>
        </p:nvSpPr>
        <p:spPr>
          <a:xfrm>
            <a:off x="1517999" y="3295469"/>
            <a:ext cx="1236556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7. Allergènes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DD6B128-F0EE-9B7A-AECB-F66C9F2C5E21}"/>
              </a:ext>
            </a:extLst>
          </p:cNvPr>
          <p:cNvSpPr txBox="1"/>
          <p:nvPr/>
        </p:nvSpPr>
        <p:spPr>
          <a:xfrm>
            <a:off x="1525974" y="4658397"/>
            <a:ext cx="2968964" cy="430887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10. Mention « désalcoolisé » </a:t>
            </a:r>
          </a:p>
          <a:p>
            <a:r>
              <a:rPr lang="fr-FR" dirty="0">
                <a:solidFill>
                  <a:schemeClr val="tx1"/>
                </a:solidFill>
              </a:rPr>
              <a:t>ou « partiellement désalcoolisé »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1CE93421-A0CE-B17E-D8CE-3B35F1C26235}"/>
              </a:ext>
            </a:extLst>
          </p:cNvPr>
          <p:cNvSpPr txBox="1"/>
          <p:nvPr/>
        </p:nvSpPr>
        <p:spPr>
          <a:xfrm>
            <a:off x="1510039" y="3814246"/>
            <a:ext cx="1657505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8. Teneur en sucre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DDAB772-20DE-833B-6230-5EB29D6D25D1}"/>
              </a:ext>
            </a:extLst>
          </p:cNvPr>
          <p:cNvSpPr txBox="1"/>
          <p:nvPr/>
        </p:nvSpPr>
        <p:spPr>
          <a:xfrm>
            <a:off x="1525974" y="4251736"/>
            <a:ext cx="1945148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9. Message sanitaire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ECDAFB93-06A9-9F2D-9D3E-6646E4261837}"/>
              </a:ext>
            </a:extLst>
          </p:cNvPr>
          <p:cNvSpPr txBox="1"/>
          <p:nvPr/>
        </p:nvSpPr>
        <p:spPr>
          <a:xfrm>
            <a:off x="9258672" y="1161399"/>
            <a:ext cx="2136077" cy="2616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r-FR" sz="1100" dirty="0">
                <a:solidFill>
                  <a:schemeClr val="tx1"/>
                </a:solidFill>
              </a:rPr>
              <a:t>13. Millésime et cépage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AB45BDEF-F2D7-2409-A699-CE737E1EE92E}"/>
              </a:ext>
            </a:extLst>
          </p:cNvPr>
          <p:cNvSpPr txBox="1"/>
          <p:nvPr/>
        </p:nvSpPr>
        <p:spPr>
          <a:xfrm>
            <a:off x="9258672" y="1567520"/>
            <a:ext cx="2968964" cy="43088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14. Mentions relatives à certaines méthodes de production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3067A7E-7C89-4B9D-996C-AC85779119B7}"/>
              </a:ext>
            </a:extLst>
          </p:cNvPr>
          <p:cNvSpPr txBox="1"/>
          <p:nvPr/>
        </p:nvSpPr>
        <p:spPr>
          <a:xfrm>
            <a:off x="3561807" y="168581"/>
            <a:ext cx="2348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A98D5E"/>
                </a:solidFill>
              </a:rPr>
              <a:t>Les mentions obligatoires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899B54B-D312-603C-371B-E9401C5D09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1000"/>
          </a:blip>
          <a:srcRect l="1356" t="254" r="2069" b="2730"/>
          <a:stretch/>
        </p:blipFill>
        <p:spPr>
          <a:xfrm>
            <a:off x="4554586" y="924129"/>
            <a:ext cx="3744686" cy="5501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BD55B2C-45F6-D15F-5626-AA2B9AAA5760}"/>
              </a:ext>
            </a:extLst>
          </p:cNvPr>
          <p:cNvSpPr txBox="1"/>
          <p:nvPr/>
        </p:nvSpPr>
        <p:spPr>
          <a:xfrm>
            <a:off x="5114595" y="4153301"/>
            <a:ext cx="2601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>
                <a:latin typeface="Aptos Serif" panose="02020604070405020304" pitchFamily="18" charset="0"/>
                <a:cs typeface="Aptos Serif" panose="02020604070405020304" pitchFamily="18" charset="0"/>
              </a:rPr>
              <a:t>BERGERAC</a:t>
            </a:r>
          </a:p>
          <a:p>
            <a:pPr algn="ctr"/>
            <a:r>
              <a:rPr lang="fr-FR" sz="1400" i="1" dirty="0">
                <a:latin typeface="Aptos Serif" panose="02020604070405020304" pitchFamily="18" charset="0"/>
                <a:cs typeface="Aptos Serif" panose="02020604070405020304" pitchFamily="18" charset="0"/>
              </a:rPr>
              <a:t>Appellation d’origine protégée</a:t>
            </a:r>
            <a:endParaRPr lang="fr-FR" i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094EB9C-B3D2-1118-FED8-97503FF1107E}"/>
              </a:ext>
            </a:extLst>
          </p:cNvPr>
          <p:cNvSpPr txBox="1"/>
          <p:nvPr/>
        </p:nvSpPr>
        <p:spPr>
          <a:xfrm>
            <a:off x="4518717" y="5848482"/>
            <a:ext cx="826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ptos Serif" panose="02020604070405020304" pitchFamily="18" charset="0"/>
                <a:cs typeface="Aptos Serif" panose="02020604070405020304" pitchFamily="18" charset="0"/>
              </a:rPr>
              <a:t>15 %vol.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776AFA9-CDDD-738C-F069-652B5559E228}"/>
              </a:ext>
            </a:extLst>
          </p:cNvPr>
          <p:cNvSpPr txBox="1"/>
          <p:nvPr/>
        </p:nvSpPr>
        <p:spPr>
          <a:xfrm>
            <a:off x="7853751" y="5850477"/>
            <a:ext cx="591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ptos Serif" panose="02020604070405020304" pitchFamily="18" charset="0"/>
                <a:cs typeface="Aptos Serif" panose="02020604070405020304" pitchFamily="18" charset="0"/>
              </a:rPr>
              <a:t>75 </a:t>
            </a:r>
            <a:r>
              <a:rPr lang="fr-FR" sz="1200" dirty="0" err="1">
                <a:latin typeface="Aptos Serif" panose="02020604070405020304" pitchFamily="18" charset="0"/>
                <a:cs typeface="Aptos Serif" panose="02020604070405020304" pitchFamily="18" charset="0"/>
              </a:rPr>
              <a:t>cL</a:t>
            </a:r>
            <a:endParaRPr lang="fr-FR" sz="1200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D57EF1A-A041-5911-4EA9-6F6D886DF133}"/>
              </a:ext>
            </a:extLst>
          </p:cNvPr>
          <p:cNvSpPr txBox="1"/>
          <p:nvPr/>
        </p:nvSpPr>
        <p:spPr>
          <a:xfrm>
            <a:off x="7880893" y="6187393"/>
            <a:ext cx="5916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latin typeface="Aptos Serif" panose="02020604070405020304" pitchFamily="18" charset="0"/>
                <a:cs typeface="Aptos Serif" panose="02020604070405020304" pitchFamily="18" charset="0"/>
              </a:rPr>
              <a:t>L- 24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95A97C98-5704-49ED-8D53-E7CF2DE5B5F1}"/>
              </a:ext>
            </a:extLst>
          </p:cNvPr>
          <p:cNvSpPr txBox="1"/>
          <p:nvPr/>
        </p:nvSpPr>
        <p:spPr>
          <a:xfrm>
            <a:off x="5263039" y="3945051"/>
            <a:ext cx="2227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E60000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Cabernet Franc - 2024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846BE3A-01F8-AA0C-C4F6-55AE6FE17B18}"/>
              </a:ext>
            </a:extLst>
          </p:cNvPr>
          <p:cNvSpPr txBox="1"/>
          <p:nvPr/>
        </p:nvSpPr>
        <p:spPr>
          <a:xfrm>
            <a:off x="5665342" y="5828008"/>
            <a:ext cx="15002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latin typeface="Aptos Serif" panose="02020604070405020304" pitchFamily="18" charset="0"/>
                <a:cs typeface="Aptos Serif" panose="02020604070405020304" pitchFamily="18" charset="0"/>
              </a:rPr>
              <a:t>Produit en France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C6049BC-E507-F962-081D-740502F7920D}"/>
              </a:ext>
            </a:extLst>
          </p:cNvPr>
          <p:cNvSpPr txBox="1"/>
          <p:nvPr/>
        </p:nvSpPr>
        <p:spPr>
          <a:xfrm>
            <a:off x="5128853" y="5584824"/>
            <a:ext cx="2645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004D86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Mis en bouteille par SAS </a:t>
            </a:r>
            <a:r>
              <a:rPr lang="fr-FR" sz="1200" dirty="0" err="1">
                <a:solidFill>
                  <a:srgbClr val="004D86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Lagrappe</a:t>
            </a:r>
            <a:r>
              <a:rPr lang="fr-FR" sz="1200" dirty="0">
                <a:solidFill>
                  <a:srgbClr val="004D86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A2309A5-9C86-86B5-FC54-64E7E557770E}"/>
              </a:ext>
            </a:extLst>
          </p:cNvPr>
          <p:cNvSpPr txBox="1"/>
          <p:nvPr/>
        </p:nvSpPr>
        <p:spPr>
          <a:xfrm>
            <a:off x="5492540" y="5971121"/>
            <a:ext cx="184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latin typeface="Aptos Serif" panose="02020604070405020304" pitchFamily="18" charset="0"/>
                <a:cs typeface="Aptos Serif" panose="02020604070405020304" pitchFamily="18" charset="0"/>
              </a:rPr>
              <a:t>contient des sulfites, œuf, lait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E51FE825-0FA6-90BC-A48F-71319D6ABA9D}"/>
              </a:ext>
            </a:extLst>
          </p:cNvPr>
          <p:cNvSpPr txBox="1"/>
          <p:nvPr/>
        </p:nvSpPr>
        <p:spPr>
          <a:xfrm>
            <a:off x="5836516" y="4766402"/>
            <a:ext cx="11574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prstClr val="black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Élevé en fût</a:t>
            </a:r>
            <a:endParaRPr lang="fr-FR" dirty="0"/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EC5F368E-E86C-0E7F-8D9A-0DDAEEB34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289" y="1005343"/>
            <a:ext cx="318457" cy="312113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CC121735-C4F7-110A-6EC1-486D6EE4AC26}"/>
              </a:ext>
            </a:extLst>
          </p:cNvPr>
          <p:cNvSpPr txBox="1"/>
          <p:nvPr/>
        </p:nvSpPr>
        <p:spPr>
          <a:xfrm>
            <a:off x="9258672" y="2147007"/>
            <a:ext cx="2968964" cy="2616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15. Symboles UE, logo AOP, IGP</a:t>
            </a:r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5B43E56B-AD00-2C1E-308E-30A20B74AE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3085" y="1399911"/>
            <a:ext cx="354964" cy="764962"/>
          </a:xfrm>
          <a:prstGeom prst="rect">
            <a:avLst/>
          </a:prstGeom>
        </p:spPr>
      </p:pic>
      <p:sp>
        <p:nvSpPr>
          <p:cNvPr id="56" name="ZoneTexte 55">
            <a:extLst>
              <a:ext uri="{FF2B5EF4-FFF2-40B4-BE49-F238E27FC236}">
                <a16:creationId xmlns:a16="http://schemas.microsoft.com/office/drawing/2014/main" id="{62533203-2835-BD1C-1EAC-3F4F83929E64}"/>
              </a:ext>
            </a:extLst>
          </p:cNvPr>
          <p:cNvSpPr txBox="1"/>
          <p:nvPr/>
        </p:nvSpPr>
        <p:spPr>
          <a:xfrm>
            <a:off x="7987828" y="307955"/>
            <a:ext cx="3531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accent4"/>
                </a:solidFill>
              </a:rPr>
              <a:t>Les mentions facultatives réglementées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770C675-3B55-FFC9-E107-C827FC428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F0F1B94-34A5-9659-CE82-8E761A375B79}"/>
              </a:ext>
            </a:extLst>
          </p:cNvPr>
          <p:cNvSpPr txBox="1"/>
          <p:nvPr/>
        </p:nvSpPr>
        <p:spPr>
          <a:xfrm>
            <a:off x="1470832" y="5278103"/>
            <a:ext cx="2968964" cy="430887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fr-FR" sz="1100" dirty="0">
                <a:solidFill>
                  <a:schemeClr val="tx1"/>
                </a:solidFill>
              </a:rPr>
              <a:t>11.Mentions supplémentaires rendues obligatoires par le cahier des charges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CFB3A8F-1D56-4FCE-ACD3-9D459345C96F}"/>
              </a:ext>
            </a:extLst>
          </p:cNvPr>
          <p:cNvSpPr txBox="1"/>
          <p:nvPr/>
        </p:nvSpPr>
        <p:spPr>
          <a:xfrm rot="16200000">
            <a:off x="-653616" y="4154019"/>
            <a:ext cx="2968964" cy="92333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fr-FR" sz="1800" dirty="0">
                <a:solidFill>
                  <a:srgbClr val="C00000"/>
                </a:solidFill>
              </a:rPr>
              <a:t>12. Déclaration nutritionnelle et liste des ingrédients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059AEBE-585D-39AE-EEF5-9B6086336F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333" y="5111260"/>
            <a:ext cx="719390" cy="34750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39AE4E4-AC06-7578-1AF5-55D0FC5ACD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2253" y="5510509"/>
            <a:ext cx="1097375" cy="16460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05DC079-0971-B90F-DB3B-E3D3D02A88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6991" y="4987999"/>
            <a:ext cx="536494" cy="65842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31A6F082-E9B3-9277-7089-2F6C5C03F0DC}"/>
              </a:ext>
            </a:extLst>
          </p:cNvPr>
          <p:cNvSpPr txBox="1"/>
          <p:nvPr/>
        </p:nvSpPr>
        <p:spPr>
          <a:xfrm>
            <a:off x="9258672" y="2634108"/>
            <a:ext cx="2604228" cy="2616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16. Distinctions et médailles</a:t>
            </a:r>
          </a:p>
        </p:txBody>
      </p:sp>
      <p:cxnSp>
        <p:nvCxnSpPr>
          <p:cNvPr id="18" name="Connecteur : en arc 17">
            <a:extLst>
              <a:ext uri="{FF2B5EF4-FFF2-40B4-BE49-F238E27FC236}">
                <a16:creationId xmlns:a16="http://schemas.microsoft.com/office/drawing/2014/main" id="{2898E206-6DC3-1260-7980-FD6D9B42262A}"/>
              </a:ext>
            </a:extLst>
          </p:cNvPr>
          <p:cNvCxnSpPr>
            <a:cxnSpLocks/>
          </p:cNvCxnSpPr>
          <p:nvPr/>
        </p:nvCxnSpPr>
        <p:spPr>
          <a:xfrm rot="10800000">
            <a:off x="7364510" y="3424086"/>
            <a:ext cx="1616068" cy="906309"/>
          </a:xfrm>
          <a:prstGeom prst="curvedConnector3">
            <a:avLst>
              <a:gd name="adj1" fmla="val 50000"/>
            </a:avLst>
          </a:prstGeom>
          <a:ln w="6350">
            <a:solidFill>
              <a:srgbClr val="9D0E1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849F13E9-009F-27F5-CF83-2929306A41F4}"/>
              </a:ext>
            </a:extLst>
          </p:cNvPr>
          <p:cNvSpPr txBox="1"/>
          <p:nvPr/>
        </p:nvSpPr>
        <p:spPr>
          <a:xfrm>
            <a:off x="9051108" y="4153301"/>
            <a:ext cx="2604228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sz="1800" dirty="0">
                <a:solidFill>
                  <a:schemeClr val="tx1"/>
                </a:solidFill>
              </a:rPr>
              <a:t>17.Nom de l’exploitation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F95437B-06DF-7D44-FCD1-119E39BA3FB8}"/>
              </a:ext>
            </a:extLst>
          </p:cNvPr>
          <p:cNvSpPr txBox="1"/>
          <p:nvPr/>
        </p:nvSpPr>
        <p:spPr>
          <a:xfrm>
            <a:off x="5517273" y="3239419"/>
            <a:ext cx="1713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  <a:latin typeface="Baguet Script" panose="00000500000000000000" pitchFamily="2" charset="0"/>
              </a:rPr>
              <a:t>Château Bonvin</a:t>
            </a:r>
          </a:p>
        </p:txBody>
      </p:sp>
    </p:spTree>
    <p:extLst>
      <p:ext uri="{BB962C8B-B14F-4D97-AF65-F5344CB8AC3E}">
        <p14:creationId xmlns:p14="http://schemas.microsoft.com/office/powerpoint/2010/main" val="21217272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3D17E-82A3-92CD-06BA-D004D4C21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Bouteille en verre, bouteille de vin, boisson, vin&#10;&#10;Description générée automatiquement">
            <a:extLst>
              <a:ext uri="{FF2B5EF4-FFF2-40B4-BE49-F238E27FC236}">
                <a16:creationId xmlns:a16="http://schemas.microsoft.com/office/drawing/2014/main" id="{65577FD1-4ED3-6137-F4AB-0BD569972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12429" y="0"/>
            <a:ext cx="3429000" cy="6858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0268CEAE-1983-3862-38D6-41D9ECF60655}"/>
              </a:ext>
            </a:extLst>
          </p:cNvPr>
          <p:cNvSpPr txBox="1"/>
          <p:nvPr/>
        </p:nvSpPr>
        <p:spPr>
          <a:xfrm>
            <a:off x="1511235" y="299134"/>
            <a:ext cx="2050572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/>
          <a:p>
            <a:r>
              <a:rPr lang="fr-FR" sz="1100" b="1" dirty="0"/>
              <a:t>1. La dénomination de vente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B157944-FD6C-C04F-809D-6A0292F80624}"/>
              </a:ext>
            </a:extLst>
          </p:cNvPr>
          <p:cNvSpPr txBox="1"/>
          <p:nvPr/>
        </p:nvSpPr>
        <p:spPr>
          <a:xfrm>
            <a:off x="1525974" y="777918"/>
            <a:ext cx="2600006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2. Titre alcoométrique acquis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9CD45A0-AF0E-499C-DD44-39A2067B7F51}"/>
              </a:ext>
            </a:extLst>
          </p:cNvPr>
          <p:cNvSpPr txBox="1"/>
          <p:nvPr/>
        </p:nvSpPr>
        <p:spPr>
          <a:xfrm>
            <a:off x="1525975" y="1298471"/>
            <a:ext cx="1334853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3. Provenance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1B3621D-BB22-DB4F-F109-CE59F15F79FD}"/>
              </a:ext>
            </a:extLst>
          </p:cNvPr>
          <p:cNvSpPr txBox="1"/>
          <p:nvPr/>
        </p:nvSpPr>
        <p:spPr>
          <a:xfrm>
            <a:off x="1510039" y="1782392"/>
            <a:ext cx="1702325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4. Volume nominal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1F0FDA2-129C-3DA3-231D-51D188DF5A64}"/>
              </a:ext>
            </a:extLst>
          </p:cNvPr>
          <p:cNvSpPr txBox="1"/>
          <p:nvPr/>
        </p:nvSpPr>
        <p:spPr>
          <a:xfrm>
            <a:off x="1510039" y="2271757"/>
            <a:ext cx="2295757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5. Nom de l’embouteilleur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8C8334E-1313-211C-48E4-820746D8F052}"/>
              </a:ext>
            </a:extLst>
          </p:cNvPr>
          <p:cNvSpPr txBox="1"/>
          <p:nvPr/>
        </p:nvSpPr>
        <p:spPr>
          <a:xfrm>
            <a:off x="1517999" y="2779061"/>
            <a:ext cx="1530804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6. Numéro de lot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9188289-E745-F9A9-0A60-A2EFB2A07B99}"/>
              </a:ext>
            </a:extLst>
          </p:cNvPr>
          <p:cNvSpPr txBox="1"/>
          <p:nvPr/>
        </p:nvSpPr>
        <p:spPr>
          <a:xfrm>
            <a:off x="1517999" y="3295469"/>
            <a:ext cx="1236556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7. Allergènes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D186344-53CF-F827-22CD-AFF16058C72E}"/>
              </a:ext>
            </a:extLst>
          </p:cNvPr>
          <p:cNvSpPr txBox="1"/>
          <p:nvPr/>
        </p:nvSpPr>
        <p:spPr>
          <a:xfrm>
            <a:off x="1525974" y="4658397"/>
            <a:ext cx="2968964" cy="430887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10. Mention « désalcoolisé » </a:t>
            </a:r>
          </a:p>
          <a:p>
            <a:r>
              <a:rPr lang="fr-FR" dirty="0">
                <a:solidFill>
                  <a:schemeClr val="tx1"/>
                </a:solidFill>
              </a:rPr>
              <a:t>ou « partiellement désalcoolisé »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3CC87B72-3C4C-262E-068C-B38290D8B3F5}"/>
              </a:ext>
            </a:extLst>
          </p:cNvPr>
          <p:cNvSpPr txBox="1"/>
          <p:nvPr/>
        </p:nvSpPr>
        <p:spPr>
          <a:xfrm>
            <a:off x="1510039" y="3814246"/>
            <a:ext cx="1657505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8. Teneur en sucre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60E6C1B-F8A3-0297-812B-5AC6D4C28F1B}"/>
              </a:ext>
            </a:extLst>
          </p:cNvPr>
          <p:cNvSpPr txBox="1"/>
          <p:nvPr/>
        </p:nvSpPr>
        <p:spPr>
          <a:xfrm>
            <a:off x="1525974" y="4251736"/>
            <a:ext cx="1945148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9. Message sanitaire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5222AF6E-765F-F608-F506-E63391A8BD4C}"/>
              </a:ext>
            </a:extLst>
          </p:cNvPr>
          <p:cNvSpPr txBox="1"/>
          <p:nvPr/>
        </p:nvSpPr>
        <p:spPr>
          <a:xfrm>
            <a:off x="9258672" y="1161399"/>
            <a:ext cx="2136077" cy="2616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r-FR" sz="1100" dirty="0">
                <a:solidFill>
                  <a:schemeClr val="tx1"/>
                </a:solidFill>
              </a:rPr>
              <a:t>13. Millésime et cépage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A3E8258-3FCA-30D9-DA79-69146ED99E27}"/>
              </a:ext>
            </a:extLst>
          </p:cNvPr>
          <p:cNvSpPr txBox="1"/>
          <p:nvPr/>
        </p:nvSpPr>
        <p:spPr>
          <a:xfrm>
            <a:off x="9258672" y="1567520"/>
            <a:ext cx="2968964" cy="43088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14. Mentions relatives à certaines méthodes de production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5D9A041-6F2F-7B05-40F3-A8A179BB3D60}"/>
              </a:ext>
            </a:extLst>
          </p:cNvPr>
          <p:cNvSpPr txBox="1"/>
          <p:nvPr/>
        </p:nvSpPr>
        <p:spPr>
          <a:xfrm>
            <a:off x="3561807" y="168581"/>
            <a:ext cx="2348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A98D5E"/>
                </a:solidFill>
              </a:rPr>
              <a:t>Les mentions obligatoires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EB0527C-42B2-C6B7-767C-E23A2A4378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1000"/>
          </a:blip>
          <a:srcRect l="1356" t="254" r="2069" b="2730"/>
          <a:stretch/>
        </p:blipFill>
        <p:spPr>
          <a:xfrm>
            <a:off x="4618097" y="1063663"/>
            <a:ext cx="3744686" cy="5501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2321C32-15F5-17C5-7FF1-447B7E4B9650}"/>
              </a:ext>
            </a:extLst>
          </p:cNvPr>
          <p:cNvSpPr txBox="1"/>
          <p:nvPr/>
        </p:nvSpPr>
        <p:spPr>
          <a:xfrm>
            <a:off x="5114595" y="4153301"/>
            <a:ext cx="2601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>
                <a:latin typeface="Aptos Serif" panose="02020604070405020304" pitchFamily="18" charset="0"/>
                <a:cs typeface="Aptos Serif" panose="02020604070405020304" pitchFamily="18" charset="0"/>
              </a:rPr>
              <a:t>BERGERAC</a:t>
            </a:r>
          </a:p>
          <a:p>
            <a:pPr algn="ctr"/>
            <a:r>
              <a:rPr lang="fr-FR" sz="1400" i="1" dirty="0">
                <a:latin typeface="Aptos Serif" panose="02020604070405020304" pitchFamily="18" charset="0"/>
                <a:cs typeface="Aptos Serif" panose="02020604070405020304" pitchFamily="18" charset="0"/>
              </a:rPr>
              <a:t>Appellation d’origine protégée</a:t>
            </a:r>
            <a:endParaRPr lang="fr-FR" i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C09766F-C7D3-CDB4-5219-EEF2547E23B3}"/>
              </a:ext>
            </a:extLst>
          </p:cNvPr>
          <p:cNvSpPr txBox="1"/>
          <p:nvPr/>
        </p:nvSpPr>
        <p:spPr>
          <a:xfrm>
            <a:off x="4518717" y="5848482"/>
            <a:ext cx="826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ptos Serif" panose="02020604070405020304" pitchFamily="18" charset="0"/>
                <a:cs typeface="Aptos Serif" panose="02020604070405020304" pitchFamily="18" charset="0"/>
              </a:rPr>
              <a:t>15 %vol.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15D57E3-A4E2-4EDA-FE29-827A3B94CDE7}"/>
              </a:ext>
            </a:extLst>
          </p:cNvPr>
          <p:cNvSpPr txBox="1"/>
          <p:nvPr/>
        </p:nvSpPr>
        <p:spPr>
          <a:xfrm>
            <a:off x="7853751" y="5850477"/>
            <a:ext cx="591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ptos Serif" panose="02020604070405020304" pitchFamily="18" charset="0"/>
                <a:cs typeface="Aptos Serif" panose="02020604070405020304" pitchFamily="18" charset="0"/>
              </a:rPr>
              <a:t>75 </a:t>
            </a:r>
            <a:r>
              <a:rPr lang="fr-FR" sz="1200" dirty="0" err="1">
                <a:latin typeface="Aptos Serif" panose="02020604070405020304" pitchFamily="18" charset="0"/>
                <a:cs typeface="Aptos Serif" panose="02020604070405020304" pitchFamily="18" charset="0"/>
              </a:rPr>
              <a:t>cL</a:t>
            </a:r>
            <a:endParaRPr lang="fr-FR" sz="1200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9C9CAB0-A874-4840-D6C6-622E9CFF17A9}"/>
              </a:ext>
            </a:extLst>
          </p:cNvPr>
          <p:cNvSpPr txBox="1"/>
          <p:nvPr/>
        </p:nvSpPr>
        <p:spPr>
          <a:xfrm>
            <a:off x="7880893" y="6187393"/>
            <a:ext cx="5916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latin typeface="Aptos Serif" panose="02020604070405020304" pitchFamily="18" charset="0"/>
                <a:cs typeface="Aptos Serif" panose="02020604070405020304" pitchFamily="18" charset="0"/>
              </a:rPr>
              <a:t>L- 24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0CEDB3A-7C72-CD88-D0E2-5A4180D917CB}"/>
              </a:ext>
            </a:extLst>
          </p:cNvPr>
          <p:cNvSpPr txBox="1"/>
          <p:nvPr/>
        </p:nvSpPr>
        <p:spPr>
          <a:xfrm>
            <a:off x="5263039" y="3945051"/>
            <a:ext cx="2227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E60000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Cabernet Franc - 2024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F9A16BBD-8A14-8551-46A3-DF2100C8F135}"/>
              </a:ext>
            </a:extLst>
          </p:cNvPr>
          <p:cNvSpPr txBox="1"/>
          <p:nvPr/>
        </p:nvSpPr>
        <p:spPr>
          <a:xfrm>
            <a:off x="5665342" y="5828008"/>
            <a:ext cx="15002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latin typeface="Aptos Serif" panose="02020604070405020304" pitchFamily="18" charset="0"/>
                <a:cs typeface="Aptos Serif" panose="02020604070405020304" pitchFamily="18" charset="0"/>
              </a:rPr>
              <a:t>Produit en France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B2C3281A-DD65-131C-983F-E68D45FB3BE7}"/>
              </a:ext>
            </a:extLst>
          </p:cNvPr>
          <p:cNvSpPr txBox="1"/>
          <p:nvPr/>
        </p:nvSpPr>
        <p:spPr>
          <a:xfrm>
            <a:off x="5128853" y="5584824"/>
            <a:ext cx="2645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004D86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Mis en bouteille par SAS </a:t>
            </a:r>
            <a:r>
              <a:rPr lang="fr-FR" sz="1200" dirty="0" err="1">
                <a:solidFill>
                  <a:srgbClr val="004D86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Lagrappe</a:t>
            </a:r>
            <a:r>
              <a:rPr lang="fr-FR" sz="1200" dirty="0">
                <a:solidFill>
                  <a:srgbClr val="004D86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71EF6165-DB02-9D8D-7FAC-A41CAAE28F61}"/>
              </a:ext>
            </a:extLst>
          </p:cNvPr>
          <p:cNvSpPr txBox="1"/>
          <p:nvPr/>
        </p:nvSpPr>
        <p:spPr>
          <a:xfrm>
            <a:off x="5492540" y="5971121"/>
            <a:ext cx="1845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b="1" dirty="0">
                <a:latin typeface="Aptos Serif" panose="02020604070405020304" pitchFamily="18" charset="0"/>
                <a:cs typeface="Aptos Serif" panose="02020604070405020304" pitchFamily="18" charset="0"/>
              </a:rPr>
              <a:t>contient des sulfites, œuf, lait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DD9D6A5F-22E8-CDEB-40DF-196A0A858F1E}"/>
              </a:ext>
            </a:extLst>
          </p:cNvPr>
          <p:cNvSpPr txBox="1"/>
          <p:nvPr/>
        </p:nvSpPr>
        <p:spPr>
          <a:xfrm>
            <a:off x="5836516" y="4766402"/>
            <a:ext cx="11574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prstClr val="black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Élevé en fût</a:t>
            </a:r>
            <a:endParaRPr lang="fr-FR" dirty="0"/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C6845E02-932B-FBB6-37F7-7E6CEA163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289" y="1005343"/>
            <a:ext cx="318457" cy="312113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36033CFB-C572-AE71-F0C7-AB3BB5247175}"/>
              </a:ext>
            </a:extLst>
          </p:cNvPr>
          <p:cNvSpPr txBox="1"/>
          <p:nvPr/>
        </p:nvSpPr>
        <p:spPr>
          <a:xfrm>
            <a:off x="9258672" y="2147007"/>
            <a:ext cx="2968964" cy="2616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15. Symboles UE, logo AOP, IGP</a:t>
            </a:r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78C15E21-2A72-A818-AB6A-582B6842A9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3085" y="1399911"/>
            <a:ext cx="354964" cy="764962"/>
          </a:xfrm>
          <a:prstGeom prst="rect">
            <a:avLst/>
          </a:prstGeom>
        </p:spPr>
      </p:pic>
      <p:sp>
        <p:nvSpPr>
          <p:cNvPr id="56" name="ZoneTexte 55">
            <a:extLst>
              <a:ext uri="{FF2B5EF4-FFF2-40B4-BE49-F238E27FC236}">
                <a16:creationId xmlns:a16="http://schemas.microsoft.com/office/drawing/2014/main" id="{1AF5325F-B0F3-7F4B-485B-CCA4872F9ACC}"/>
              </a:ext>
            </a:extLst>
          </p:cNvPr>
          <p:cNvSpPr txBox="1"/>
          <p:nvPr/>
        </p:nvSpPr>
        <p:spPr>
          <a:xfrm>
            <a:off x="7987828" y="307955"/>
            <a:ext cx="3531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accent4"/>
                </a:solidFill>
              </a:rPr>
              <a:t>Les mentions facultatives réglementées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70542F5-829D-7BC9-8B49-A1CD50D57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C79D1A9-9277-7812-FB96-5F0585C39AF0}"/>
              </a:ext>
            </a:extLst>
          </p:cNvPr>
          <p:cNvSpPr txBox="1"/>
          <p:nvPr/>
        </p:nvSpPr>
        <p:spPr>
          <a:xfrm>
            <a:off x="1470832" y="5278103"/>
            <a:ext cx="2968964" cy="600164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fr-FR" sz="1100" dirty="0">
                <a:solidFill>
                  <a:schemeClr val="tx1"/>
                </a:solidFill>
              </a:rPr>
              <a:t>11.Mentions supplémentaires rendues obligatoires par le cahier des charges:</a:t>
            </a:r>
          </a:p>
          <a:p>
            <a:pPr algn="l"/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982FB2D-8AE7-C43A-2A71-27AAAE81E713}"/>
              </a:ext>
            </a:extLst>
          </p:cNvPr>
          <p:cNvSpPr txBox="1"/>
          <p:nvPr/>
        </p:nvSpPr>
        <p:spPr>
          <a:xfrm rot="16200000">
            <a:off x="-653616" y="4154019"/>
            <a:ext cx="2968964" cy="92333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fr-FR" sz="1800" dirty="0">
                <a:solidFill>
                  <a:srgbClr val="C00000"/>
                </a:solidFill>
              </a:rPr>
              <a:t>12. Déclaration nutritionnelle et liste des ingrédients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EA6D345-C460-46EC-45CA-D30708E267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333" y="5111260"/>
            <a:ext cx="719390" cy="34750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38DFC6F-F452-6C2E-BCBB-8B09DB572E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2253" y="5510509"/>
            <a:ext cx="1097375" cy="16460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26DBC71-43E6-2474-20BF-349897CDCE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6991" y="4987999"/>
            <a:ext cx="536494" cy="65842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EB7B70F-D16D-E7CA-5E8A-D72DDCEA2A4D}"/>
              </a:ext>
            </a:extLst>
          </p:cNvPr>
          <p:cNvSpPr txBox="1"/>
          <p:nvPr/>
        </p:nvSpPr>
        <p:spPr>
          <a:xfrm>
            <a:off x="9258672" y="2634108"/>
            <a:ext cx="2604228" cy="2616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16. Distinctions et médailles</a:t>
            </a:r>
          </a:p>
        </p:txBody>
      </p:sp>
      <p:cxnSp>
        <p:nvCxnSpPr>
          <p:cNvPr id="18" name="Connecteur : en arc 17">
            <a:extLst>
              <a:ext uri="{FF2B5EF4-FFF2-40B4-BE49-F238E27FC236}">
                <a16:creationId xmlns:a16="http://schemas.microsoft.com/office/drawing/2014/main" id="{2C1BCA6B-D112-B723-09EA-1ABF3B4AC787}"/>
              </a:ext>
            </a:extLst>
          </p:cNvPr>
          <p:cNvCxnSpPr>
            <a:cxnSpLocks/>
          </p:cNvCxnSpPr>
          <p:nvPr/>
        </p:nvCxnSpPr>
        <p:spPr>
          <a:xfrm rot="10800000" flipV="1">
            <a:off x="7546169" y="4868556"/>
            <a:ext cx="1567026" cy="1374945"/>
          </a:xfrm>
          <a:prstGeom prst="curvedConnector3">
            <a:avLst>
              <a:gd name="adj1" fmla="val 50000"/>
            </a:avLst>
          </a:prstGeom>
          <a:ln w="6350">
            <a:solidFill>
              <a:srgbClr val="9D0E1C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85A9CC58-7AD9-31A6-4711-BB1757FED0AE}"/>
              </a:ext>
            </a:extLst>
          </p:cNvPr>
          <p:cNvSpPr txBox="1"/>
          <p:nvPr/>
        </p:nvSpPr>
        <p:spPr>
          <a:xfrm>
            <a:off x="9247074" y="3110732"/>
            <a:ext cx="2604228" cy="2616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17.Nom de l’exploitation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A7D84FA-4C39-5AF9-BC25-52B10E7439BB}"/>
              </a:ext>
            </a:extLst>
          </p:cNvPr>
          <p:cNvSpPr txBox="1"/>
          <p:nvPr/>
        </p:nvSpPr>
        <p:spPr>
          <a:xfrm>
            <a:off x="5517273" y="3239419"/>
            <a:ext cx="1713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  <a:latin typeface="Baguet Script" panose="00000500000000000000" pitchFamily="2" charset="0"/>
              </a:rPr>
              <a:t>Château Bonvin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390BF1F-25A1-D810-6B78-135CA4E63366}"/>
              </a:ext>
            </a:extLst>
          </p:cNvPr>
          <p:cNvSpPr txBox="1"/>
          <p:nvPr/>
        </p:nvSpPr>
        <p:spPr>
          <a:xfrm>
            <a:off x="9210507" y="4258027"/>
            <a:ext cx="2604228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sz="1800" dirty="0">
                <a:solidFill>
                  <a:schemeClr val="tx1"/>
                </a:solidFill>
              </a:rPr>
              <a:t>18.Mise en bouteille à la propriété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3B564E2-9EE7-76A6-E2DC-C161A37CDAF4}"/>
              </a:ext>
            </a:extLst>
          </p:cNvPr>
          <p:cNvSpPr txBox="1"/>
          <p:nvPr/>
        </p:nvSpPr>
        <p:spPr>
          <a:xfrm>
            <a:off x="5598208" y="6241663"/>
            <a:ext cx="1784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Mis en bouteille au Château</a:t>
            </a:r>
          </a:p>
        </p:txBody>
      </p:sp>
    </p:spTree>
    <p:extLst>
      <p:ext uri="{BB962C8B-B14F-4D97-AF65-F5344CB8AC3E}">
        <p14:creationId xmlns:p14="http://schemas.microsoft.com/office/powerpoint/2010/main" val="35394617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3EDEAD-9497-C255-FEF7-B819D8DE06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Réforme de l’étiquetage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CF8B617-080B-6978-1083-0FDC9F60F9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Déclaration nutritionnelle et liste des ingrédients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59217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54E5C1-DB88-68E5-ECCE-F4193E5C5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1225" y="266931"/>
            <a:ext cx="9372600" cy="1325563"/>
          </a:xfrm>
        </p:spPr>
        <p:txBody>
          <a:bodyPr/>
          <a:lstStyle/>
          <a:p>
            <a:r>
              <a:rPr lang="fr-FR" b="1" dirty="0"/>
              <a:t>Date de mise en application et conséquences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82C16B8-1782-DD71-4EA7-89C6B76FD68F}"/>
              </a:ext>
            </a:extLst>
          </p:cNvPr>
          <p:cNvSpPr txBox="1"/>
          <p:nvPr/>
        </p:nvSpPr>
        <p:spPr>
          <a:xfrm>
            <a:off x="5731716" y="2915411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L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es vins qui ont été </a:t>
            </a:r>
            <a:r>
              <a:rPr lang="fr-FR" sz="1800" b="1" i="0" u="none" strike="noStrike" baseline="0" dirty="0">
                <a:solidFill>
                  <a:srgbClr val="000000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produits avant le 8 décembre 2023 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peuvent continuer à être mis sur le marché jusqu’à épuisement des stocks 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7C157F7-FBD3-CE89-9126-065427E9BFC1}"/>
              </a:ext>
            </a:extLst>
          </p:cNvPr>
          <p:cNvSpPr txBox="1"/>
          <p:nvPr/>
        </p:nvSpPr>
        <p:spPr>
          <a:xfrm>
            <a:off x="2181225" y="1574523"/>
            <a:ext cx="77422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A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rticle 5.8 du Règlement UE 2021/2117 et son corrigendum  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8F1E7CB-B78F-8EA4-018F-04CA927B1D62}"/>
              </a:ext>
            </a:extLst>
          </p:cNvPr>
          <p:cNvSpPr txBox="1"/>
          <p:nvPr/>
        </p:nvSpPr>
        <p:spPr>
          <a:xfrm>
            <a:off x="1063690" y="2877373"/>
            <a:ext cx="38722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La </a:t>
            </a:r>
            <a:r>
              <a:rPr lang="fr-FR" sz="2800" b="1" dirty="0"/>
              <a:t>liste des ingrédients </a:t>
            </a:r>
            <a:r>
              <a:rPr lang="fr-FR" sz="2800" dirty="0"/>
              <a:t>et la </a:t>
            </a:r>
            <a:r>
              <a:rPr lang="fr-FR" sz="2800" b="1" dirty="0"/>
              <a:t>déclaration nutritionnelle </a:t>
            </a:r>
            <a:r>
              <a:rPr lang="fr-FR" sz="2800" dirty="0"/>
              <a:t>sont désormais obligatoires pour les vins, depuis le 8 décembre 2023</a:t>
            </a:r>
          </a:p>
        </p:txBody>
      </p:sp>
      <p:sp>
        <p:nvSpPr>
          <p:cNvPr id="12" name="Flèche : courbe vers le haut 11">
            <a:extLst>
              <a:ext uri="{FF2B5EF4-FFF2-40B4-BE49-F238E27FC236}">
                <a16:creationId xmlns:a16="http://schemas.microsoft.com/office/drawing/2014/main" id="{EA44B5FF-4E1E-5284-74C7-DF551CD17B38}"/>
              </a:ext>
            </a:extLst>
          </p:cNvPr>
          <p:cNvSpPr/>
          <p:nvPr/>
        </p:nvSpPr>
        <p:spPr>
          <a:xfrm rot="1910356">
            <a:off x="5044541" y="3850440"/>
            <a:ext cx="1216152" cy="731520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B4C061E-88AE-B1C4-9402-D8B4E776DC5F}"/>
              </a:ext>
            </a:extLst>
          </p:cNvPr>
          <p:cNvSpPr txBox="1"/>
          <p:nvPr/>
        </p:nvSpPr>
        <p:spPr>
          <a:xfrm>
            <a:off x="5034623" y="4588603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mais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13D73D4-1A63-D285-5AB2-E6E00DB57C9C}"/>
              </a:ext>
            </a:extLst>
          </p:cNvPr>
          <p:cNvSpPr txBox="1"/>
          <p:nvPr/>
        </p:nvSpPr>
        <p:spPr>
          <a:xfrm>
            <a:off x="6785271" y="4983612"/>
            <a:ext cx="47685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entend par 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 produit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la date à laquelle un vin a fini sa fermentation alcoolique et qui a acquis son TAV minimum, pour un vin tranquille ,</a:t>
            </a:r>
            <a:r>
              <a:rPr lang="fr-FR" sz="1100" dirty="0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à la date d’élaboration inscrite dans le registre ou la date de tirage pour les vins mousseux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6223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Bouteille en verre, bouteille de vin, boisson, vin&#10;&#10;Description générée automatiquement">
            <a:extLst>
              <a:ext uri="{FF2B5EF4-FFF2-40B4-BE49-F238E27FC236}">
                <a16:creationId xmlns:a16="http://schemas.microsoft.com/office/drawing/2014/main" id="{F5F44833-0A58-9FED-75F6-AE068C22BC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12429" y="0"/>
            <a:ext cx="3429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3921003-54AA-939B-D444-07807DD175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1000"/>
          </a:blip>
          <a:srcRect l="1356" t="254" r="2069" b="2730"/>
          <a:stretch/>
        </p:blipFill>
        <p:spPr>
          <a:xfrm>
            <a:off x="4554586" y="924129"/>
            <a:ext cx="3744686" cy="5501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C516ABA-946E-3370-4BB7-73685D7BDE29}"/>
              </a:ext>
            </a:extLst>
          </p:cNvPr>
          <p:cNvSpPr txBox="1"/>
          <p:nvPr/>
        </p:nvSpPr>
        <p:spPr>
          <a:xfrm>
            <a:off x="7295535" y="20187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/>
              <a:t>Etiquetage des vins : Généralités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907BC52B-8A68-A2D9-FC4C-A0E0FEF2E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A415DD2-99B9-047A-A907-3FABED9319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26" y="3691782"/>
            <a:ext cx="5169417" cy="235505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DD2ED9D-51DC-F6E7-78D9-180B877B458A}"/>
              </a:ext>
            </a:extLst>
          </p:cNvPr>
          <p:cNvSpPr txBox="1"/>
          <p:nvPr/>
        </p:nvSpPr>
        <p:spPr>
          <a:xfrm>
            <a:off x="39433" y="6105261"/>
            <a:ext cx="44857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rgbClr val="000000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A</a:t>
            </a:r>
            <a:r>
              <a:rPr lang="fr-FR" sz="1100" b="0" i="0" u="none" strike="noStrike" baseline="0" dirty="0">
                <a:solidFill>
                  <a:srgbClr val="000000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rticle 5.8 du Règlement UE 2021/2117 et son corrigendum  </a:t>
            </a:r>
            <a:endParaRPr lang="fr-FR" sz="11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E6D7797-1760-293E-1006-EF3A399D2296}"/>
              </a:ext>
            </a:extLst>
          </p:cNvPr>
          <p:cNvSpPr txBox="1"/>
          <p:nvPr/>
        </p:nvSpPr>
        <p:spPr>
          <a:xfrm>
            <a:off x="8515901" y="2247535"/>
            <a:ext cx="28796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4">
                    <a:lumMod val="50000"/>
                  </a:schemeClr>
                </a:solidFill>
              </a:rPr>
              <a:t>Mentions obligatoires</a:t>
            </a:r>
          </a:p>
          <a:p>
            <a:r>
              <a:rPr lang="fr-FR" sz="2400" dirty="0">
                <a:solidFill>
                  <a:schemeClr val="accent4"/>
                </a:solidFill>
              </a:rPr>
              <a:t>Mentions facultatives règlementées</a:t>
            </a:r>
          </a:p>
          <a:p>
            <a:endParaRPr lang="fr-FR" sz="2400" dirty="0"/>
          </a:p>
          <a:p>
            <a:r>
              <a:rPr lang="fr-FR" sz="2400" dirty="0"/>
              <a:t>Règlementation européenne, nationale, cahiers des charges des IG</a:t>
            </a:r>
          </a:p>
        </p:txBody>
      </p:sp>
    </p:spTree>
    <p:extLst>
      <p:ext uri="{BB962C8B-B14F-4D97-AF65-F5344CB8AC3E}">
        <p14:creationId xmlns:p14="http://schemas.microsoft.com/office/powerpoint/2010/main" val="2097644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D3703B-7378-6C9E-06E7-EECB30EAB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0" y="124056"/>
            <a:ext cx="4810125" cy="1325563"/>
          </a:xfrm>
        </p:spPr>
        <p:txBody>
          <a:bodyPr/>
          <a:lstStyle/>
          <a:p>
            <a:r>
              <a:rPr lang="fr-FR" b="1" dirty="0"/>
              <a:t>Que doit-on afficher?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54006EF-3638-E1EF-18A9-CF7D895EE95C}"/>
              </a:ext>
            </a:extLst>
          </p:cNvPr>
          <p:cNvSpPr txBox="1"/>
          <p:nvPr/>
        </p:nvSpPr>
        <p:spPr>
          <a:xfrm>
            <a:off x="2929811" y="1950098"/>
            <a:ext cx="793102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2800" b="1" dirty="0"/>
              <a:t>La valeur énergétique </a:t>
            </a:r>
            <a:r>
              <a:rPr lang="fr-FR" sz="2800" dirty="0"/>
              <a:t>= kJ et kcal pour 100 ml</a:t>
            </a:r>
          </a:p>
          <a:p>
            <a:endParaRPr lang="fr-FR" sz="2800" dirty="0"/>
          </a:p>
          <a:p>
            <a:r>
              <a:rPr lang="fr-FR" sz="2800" dirty="0"/>
              <a:t>2. </a:t>
            </a:r>
            <a:r>
              <a:rPr lang="fr-FR" sz="2800" b="1" dirty="0"/>
              <a:t>La déclaration nutritionnelle </a:t>
            </a:r>
            <a:r>
              <a:rPr lang="fr-FR" sz="2800" dirty="0"/>
              <a:t>= composition du vin en graisses, glucides, protéines, sel</a:t>
            </a:r>
          </a:p>
          <a:p>
            <a:endParaRPr lang="fr-FR" sz="2800" dirty="0"/>
          </a:p>
          <a:p>
            <a:r>
              <a:rPr lang="fr-FR" sz="2800" dirty="0"/>
              <a:t>3. </a:t>
            </a:r>
            <a:r>
              <a:rPr lang="fr-FR" sz="2800" b="1" dirty="0"/>
              <a:t>La liste des ingrédients </a:t>
            </a:r>
            <a:r>
              <a:rPr lang="fr-FR" sz="2800" dirty="0"/>
              <a:t>= ce que l’on a utilisé pour élaborer le vin, encore présents sous forme modifiée</a:t>
            </a:r>
          </a:p>
        </p:txBody>
      </p:sp>
      <p:pic>
        <p:nvPicPr>
          <p:cNvPr id="5" name="Image 4" descr="Grappe de raisins mûrs sur une vigne">
            <a:extLst>
              <a:ext uri="{FF2B5EF4-FFF2-40B4-BE49-F238E27FC236}">
                <a16:creationId xmlns:a16="http://schemas.microsoft.com/office/drawing/2014/main" id="{0AE4C994-8811-4BB0-9EC7-E53B3FDC0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710" y="5243307"/>
            <a:ext cx="796124" cy="119431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5CE210A-3A5E-2E7C-406F-B96CC8E996EC}"/>
              </a:ext>
            </a:extLst>
          </p:cNvPr>
          <p:cNvSpPr txBox="1"/>
          <p:nvPr/>
        </p:nvSpPr>
        <p:spPr>
          <a:xfrm>
            <a:off x="7142583" y="4548673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7A91079-BC56-CE7A-FEED-35C7D8EFA25F}"/>
              </a:ext>
            </a:extLst>
          </p:cNvPr>
          <p:cNvSpPr txBox="1"/>
          <p:nvPr/>
        </p:nvSpPr>
        <p:spPr>
          <a:xfrm>
            <a:off x="5337108" y="5655800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+ ……….</a:t>
            </a:r>
          </a:p>
        </p:txBody>
      </p:sp>
    </p:spTree>
    <p:extLst>
      <p:ext uri="{BB962C8B-B14F-4D97-AF65-F5344CB8AC3E}">
        <p14:creationId xmlns:p14="http://schemas.microsoft.com/office/powerpoint/2010/main" val="22378586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067EAF-30A6-4789-224A-5CD99FBB8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0" y="124056"/>
            <a:ext cx="4229100" cy="1325563"/>
          </a:xfrm>
        </p:spPr>
        <p:txBody>
          <a:bodyPr/>
          <a:lstStyle/>
          <a:p>
            <a:r>
              <a:rPr lang="fr-FR" b="1" dirty="0"/>
              <a:t>Sous quelle forme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1CA82C0-A07A-FEFC-D538-1037D9C996AC}"/>
              </a:ext>
            </a:extLst>
          </p:cNvPr>
          <p:cNvSpPr txBox="1"/>
          <p:nvPr/>
        </p:nvSpPr>
        <p:spPr>
          <a:xfrm>
            <a:off x="486913" y="2682162"/>
            <a:ext cx="11057387" cy="3906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Plusieurs possibilités: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Option 1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toutes les informations sur l’étiquette papier : valeur énergétique + déclaration nutritionnelle (qui peut-être sous forme 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linéaire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ou de 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tableau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+ liste des ingrédients ;</a:t>
            </a:r>
          </a:p>
          <a:p>
            <a:pPr lvl="0" algn="just">
              <a:lnSpc>
                <a:spcPct val="107000"/>
              </a:lnSpc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Option 2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uniquement la valeur énergétique sur l’étiquette papier et la déclaration nutritionnelle (dans ce cas, uniquement sous forme de 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tableau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ainsi que la liste des ingrédients fournies via </a:t>
            </a:r>
            <a:r>
              <a:rPr lang="fr-FR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seul et même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QR code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;</a:t>
            </a:r>
          </a:p>
          <a:p>
            <a:pPr lvl="0" algn="just">
              <a:lnSpc>
                <a:spcPct val="107000"/>
              </a:lnSpc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Option 3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la valeur énergétique et la déclaration nutritionnelle sur l’étiquette papier et la liste des ingrédients via un QR code ;</a:t>
            </a:r>
          </a:p>
          <a:p>
            <a:pPr lvl="0" algn="just">
              <a:lnSpc>
                <a:spcPct val="107000"/>
              </a:lnSpc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Option 4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la valeur énergétique et la liste des ingrédients sur l’étiquette papier et la déclaration nutritionnelle via un QR code.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69351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16EA06-DEF9-C141-9411-DCD40D2CA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Exemples d’étiquettes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802AE9-49EF-5CC6-4684-BCC9AEE153B9}"/>
              </a:ext>
            </a:extLst>
          </p:cNvPr>
          <p:cNvSpPr/>
          <p:nvPr/>
        </p:nvSpPr>
        <p:spPr>
          <a:xfrm>
            <a:off x="1327355" y="1956619"/>
            <a:ext cx="4375355" cy="276286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EB10C2F-1650-6202-2A91-08131D0D54FC}"/>
              </a:ext>
            </a:extLst>
          </p:cNvPr>
          <p:cNvSpPr txBox="1"/>
          <p:nvPr/>
        </p:nvSpPr>
        <p:spPr>
          <a:xfrm>
            <a:off x="1435510" y="3962851"/>
            <a:ext cx="3982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fr-FR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Serif" panose="02020604070405020304" pitchFamily="18" charset="0"/>
                <a:ea typeface="+mn-ea"/>
                <a:cs typeface="Aptos Serif" panose="02020604070405020304" pitchFamily="18" charset="0"/>
              </a:rPr>
              <a:t>INGREDIENTS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Serif" panose="02020604070405020304" pitchFamily="18" charset="0"/>
                <a:ea typeface="+mn-ea"/>
                <a:cs typeface="Aptos Serif" panose="02020604070405020304" pitchFamily="18" charset="0"/>
              </a:rPr>
              <a:t> : RAISINS, REGULATEURS D’ACIDITE (ACIDE TARTRIQUE),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Serif" panose="02020604070405020304" pitchFamily="18" charset="0"/>
                <a:ea typeface="+mn-ea"/>
                <a:cs typeface="Aptos Serif" panose="02020604070405020304" pitchFamily="18" charset="0"/>
              </a:rPr>
              <a:t>DIOXYDE DE SOUFRE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Serif" panose="02020604070405020304" pitchFamily="18" charset="0"/>
                <a:ea typeface="+mn-ea"/>
                <a:cs typeface="Aptos Serif" panose="02020604070405020304" pitchFamily="18" charset="0"/>
              </a:rPr>
              <a:t>, 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Serif" panose="02020604070405020304" pitchFamily="18" charset="0"/>
                <a:ea typeface="+mn-ea"/>
                <a:cs typeface="Aptos Serif" panose="02020604070405020304" pitchFamily="18" charset="0"/>
              </a:rPr>
              <a:t>LEVURES DE VINIFICATION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Serif" panose="02020604070405020304" pitchFamily="18" charset="0"/>
                <a:ea typeface="+mn-ea"/>
                <a:cs typeface="Aptos Serif" panose="02020604070405020304" pitchFamily="18" charset="0"/>
              </a:rPr>
              <a:t>, TANINS,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Serif" panose="02020604070405020304" pitchFamily="18" charset="0"/>
                <a:ea typeface="+mn-ea"/>
                <a:cs typeface="Aptos Serif" panose="02020604070405020304" pitchFamily="18" charset="0"/>
              </a:rPr>
              <a:t>ŒUFS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Serif" panose="02020604070405020304" pitchFamily="18" charset="0"/>
                <a:ea typeface="+mn-ea"/>
                <a:cs typeface="Aptos Serif" panose="02020604070405020304" pitchFamily="18" charset="0"/>
              </a:rPr>
              <a:t>,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Serif" panose="02020604070405020304" pitchFamily="18" charset="0"/>
                <a:ea typeface="+mn-ea"/>
                <a:cs typeface="Aptos Serif" panose="02020604070405020304" pitchFamily="18" charset="0"/>
              </a:rPr>
              <a:t>LAIT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Serif" panose="02020604070405020304" pitchFamily="18" charset="0"/>
                <a:ea typeface="+mn-ea"/>
                <a:cs typeface="Aptos Serif" panose="02020604070405020304" pitchFamily="18" charset="0"/>
              </a:rPr>
              <a:t> 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BDD376-5133-A604-C8EE-D292551BE927}"/>
              </a:ext>
            </a:extLst>
          </p:cNvPr>
          <p:cNvSpPr/>
          <p:nvPr/>
        </p:nvSpPr>
        <p:spPr>
          <a:xfrm>
            <a:off x="6489291" y="1956619"/>
            <a:ext cx="4375354" cy="276286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Graphique 8" descr="Code QR avec un remplissage uni">
            <a:extLst>
              <a:ext uri="{FF2B5EF4-FFF2-40B4-BE49-F238E27FC236}">
                <a16:creationId xmlns:a16="http://schemas.microsoft.com/office/drawing/2014/main" id="{F30E3FF8-C43E-753C-9775-F46F3767E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72893" y="2313033"/>
            <a:ext cx="1741714" cy="174171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72F48EE-E83F-4CC1-E5E2-81E9A4CB650F}"/>
              </a:ext>
            </a:extLst>
          </p:cNvPr>
          <p:cNvSpPr txBox="1"/>
          <p:nvPr/>
        </p:nvSpPr>
        <p:spPr>
          <a:xfrm>
            <a:off x="6818767" y="2297208"/>
            <a:ext cx="1858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Ingrédients et déclaration nutritionnelle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D8662E1-5B58-4C6A-EC1A-B02556EFF912}"/>
              </a:ext>
            </a:extLst>
          </p:cNvPr>
          <p:cNvSpPr txBox="1"/>
          <p:nvPr/>
        </p:nvSpPr>
        <p:spPr>
          <a:xfrm>
            <a:off x="6744928" y="3935500"/>
            <a:ext cx="2342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E (100 ml) : 328 kJ/79 kcal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34A3F7A-6BE6-74B1-EC1D-DDC37D1C52BE}"/>
              </a:ext>
            </a:extLst>
          </p:cNvPr>
          <p:cNvSpPr txBox="1"/>
          <p:nvPr/>
        </p:nvSpPr>
        <p:spPr>
          <a:xfrm>
            <a:off x="8676968" y="2939601"/>
            <a:ext cx="2091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Contient des sulfites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80ADB06-F5FE-445A-821B-BFC3ED5DC21A}"/>
              </a:ext>
            </a:extLst>
          </p:cNvPr>
          <p:cNvSpPr txBox="1"/>
          <p:nvPr/>
        </p:nvSpPr>
        <p:spPr>
          <a:xfrm>
            <a:off x="1799303" y="5250426"/>
            <a:ext cx="1001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Option 1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FD65ABE-AA8F-E85F-1F40-B9BBFA728B7D}"/>
              </a:ext>
            </a:extLst>
          </p:cNvPr>
          <p:cNvSpPr txBox="1"/>
          <p:nvPr/>
        </p:nvSpPr>
        <p:spPr>
          <a:xfrm>
            <a:off x="7247281" y="5108263"/>
            <a:ext cx="1001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Option 2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D84BEB7-933D-EF24-2DAD-6D873C6A5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816" y="2297208"/>
            <a:ext cx="2856763" cy="13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88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7B4E4-A289-D6A6-129D-67962CCA4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2CF694-F0DA-C7E7-F60A-56998A597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Exemples d’étiquettes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6F2207-F484-DA1C-999E-F685B26D93E2}"/>
              </a:ext>
            </a:extLst>
          </p:cNvPr>
          <p:cNvSpPr/>
          <p:nvPr/>
        </p:nvSpPr>
        <p:spPr>
          <a:xfrm>
            <a:off x="1327355" y="1956619"/>
            <a:ext cx="4375355" cy="276286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A516975-BA08-57E4-B5A9-8C520828D1A8}"/>
              </a:ext>
            </a:extLst>
          </p:cNvPr>
          <p:cNvSpPr txBox="1"/>
          <p:nvPr/>
        </p:nvSpPr>
        <p:spPr>
          <a:xfrm>
            <a:off x="6586008" y="3997558"/>
            <a:ext cx="3982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fr-FR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Serif" panose="02020604070405020304" pitchFamily="18" charset="0"/>
                <a:ea typeface="+mn-ea"/>
                <a:cs typeface="Aptos Serif" panose="02020604070405020304" pitchFamily="18" charset="0"/>
              </a:rPr>
              <a:t>INGREDIENTS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Serif" panose="02020604070405020304" pitchFamily="18" charset="0"/>
                <a:ea typeface="+mn-ea"/>
                <a:cs typeface="Aptos Serif" panose="02020604070405020304" pitchFamily="18" charset="0"/>
              </a:rPr>
              <a:t> : RAISINS, REGULATEURS D’ACIDITE (ACIDE TARTRIQUE),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Serif" panose="02020604070405020304" pitchFamily="18" charset="0"/>
                <a:ea typeface="+mn-ea"/>
                <a:cs typeface="Aptos Serif" panose="02020604070405020304" pitchFamily="18" charset="0"/>
              </a:rPr>
              <a:t>DIOXYDE DE SOUFRE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Serif" panose="02020604070405020304" pitchFamily="18" charset="0"/>
                <a:ea typeface="+mn-ea"/>
                <a:cs typeface="Aptos Serif" panose="02020604070405020304" pitchFamily="18" charset="0"/>
              </a:rPr>
              <a:t>, 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Serif" panose="02020604070405020304" pitchFamily="18" charset="0"/>
                <a:ea typeface="+mn-ea"/>
                <a:cs typeface="Aptos Serif" panose="02020604070405020304" pitchFamily="18" charset="0"/>
              </a:rPr>
              <a:t>LEVURES DE VINIFICATION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Serif" panose="02020604070405020304" pitchFamily="18" charset="0"/>
                <a:ea typeface="+mn-ea"/>
                <a:cs typeface="Aptos Serif" panose="02020604070405020304" pitchFamily="18" charset="0"/>
              </a:rPr>
              <a:t>, TANINS,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Serif" panose="02020604070405020304" pitchFamily="18" charset="0"/>
                <a:ea typeface="+mn-ea"/>
                <a:cs typeface="Aptos Serif" panose="02020604070405020304" pitchFamily="18" charset="0"/>
              </a:rPr>
              <a:t>ŒUFS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Serif" panose="02020604070405020304" pitchFamily="18" charset="0"/>
                <a:ea typeface="+mn-ea"/>
                <a:cs typeface="Aptos Serif" panose="02020604070405020304" pitchFamily="18" charset="0"/>
              </a:rPr>
              <a:t>,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Serif" panose="02020604070405020304" pitchFamily="18" charset="0"/>
                <a:ea typeface="+mn-ea"/>
                <a:cs typeface="Aptos Serif" panose="02020604070405020304" pitchFamily="18" charset="0"/>
              </a:rPr>
              <a:t>LAIT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Serif" panose="02020604070405020304" pitchFamily="18" charset="0"/>
                <a:ea typeface="+mn-ea"/>
                <a:cs typeface="Aptos Serif" panose="02020604070405020304" pitchFamily="18" charset="0"/>
              </a:rPr>
              <a:t> 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B58374-B2A7-A1AA-D235-3A97FCD69D65}"/>
              </a:ext>
            </a:extLst>
          </p:cNvPr>
          <p:cNvSpPr/>
          <p:nvPr/>
        </p:nvSpPr>
        <p:spPr>
          <a:xfrm>
            <a:off x="6489291" y="1956620"/>
            <a:ext cx="4375354" cy="276286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Graphique 8" descr="Code QR avec un remplissage uni">
            <a:extLst>
              <a:ext uri="{FF2B5EF4-FFF2-40B4-BE49-F238E27FC236}">
                <a16:creationId xmlns:a16="http://schemas.microsoft.com/office/drawing/2014/main" id="{C92E8433-7DCE-2F95-6765-EEE4EAC4E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7643" y="1956619"/>
            <a:ext cx="1741714" cy="174171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7BB08AA-043A-9B81-1566-9B982E7CBF7F}"/>
              </a:ext>
            </a:extLst>
          </p:cNvPr>
          <p:cNvSpPr txBox="1"/>
          <p:nvPr/>
        </p:nvSpPr>
        <p:spPr>
          <a:xfrm>
            <a:off x="4187983" y="3087422"/>
            <a:ext cx="1010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Ingrédients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2DCC958-9D8B-FF35-5604-F0A2346AD6AA}"/>
              </a:ext>
            </a:extLst>
          </p:cNvPr>
          <p:cNvSpPr txBox="1"/>
          <p:nvPr/>
        </p:nvSpPr>
        <p:spPr>
          <a:xfrm>
            <a:off x="6666674" y="3535411"/>
            <a:ext cx="2342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E (100 ml) : 328 kJ/79 kcal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16849DD-D8CD-85C3-37A2-B4E5278D3C98}"/>
              </a:ext>
            </a:extLst>
          </p:cNvPr>
          <p:cNvSpPr txBox="1"/>
          <p:nvPr/>
        </p:nvSpPr>
        <p:spPr>
          <a:xfrm>
            <a:off x="1711709" y="3882223"/>
            <a:ext cx="2091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Contient des sulfites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85139B9-50A9-3A77-48E4-E1B7B296EC0E}"/>
              </a:ext>
            </a:extLst>
          </p:cNvPr>
          <p:cNvSpPr txBox="1"/>
          <p:nvPr/>
        </p:nvSpPr>
        <p:spPr>
          <a:xfrm>
            <a:off x="1799303" y="5250426"/>
            <a:ext cx="1001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Option 3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1DA2BE8-12ED-3F87-6AF5-E0CB83CA69BE}"/>
              </a:ext>
            </a:extLst>
          </p:cNvPr>
          <p:cNvSpPr txBox="1"/>
          <p:nvPr/>
        </p:nvSpPr>
        <p:spPr>
          <a:xfrm>
            <a:off x="7247281" y="5108263"/>
            <a:ext cx="1001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Option 4</a:t>
            </a:r>
          </a:p>
        </p:txBody>
      </p:sp>
      <p:pic>
        <p:nvPicPr>
          <p:cNvPr id="3" name="Graphique 2" descr="Code QR avec un remplissage uni">
            <a:extLst>
              <a:ext uri="{FF2B5EF4-FFF2-40B4-BE49-F238E27FC236}">
                <a16:creationId xmlns:a16="http://schemas.microsoft.com/office/drawing/2014/main" id="{27500C95-B7C3-EDFF-9A4C-B13FAF5A9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9680" y="3126701"/>
            <a:ext cx="1741714" cy="174171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D4B8FE3-BEC7-0561-F233-933729A14669}"/>
              </a:ext>
            </a:extLst>
          </p:cNvPr>
          <p:cNvSpPr txBox="1"/>
          <p:nvPr/>
        </p:nvSpPr>
        <p:spPr>
          <a:xfrm>
            <a:off x="6650463" y="1956618"/>
            <a:ext cx="18446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Déclaration nutritionnelle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838C25A-C029-3F2D-3342-E3E0FD414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859" y="2123167"/>
            <a:ext cx="2729405" cy="129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62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9EAB0C-177E-0116-E3E5-AC248D592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124056"/>
            <a:ext cx="8543925" cy="1325563"/>
          </a:xfrm>
        </p:spPr>
        <p:txBody>
          <a:bodyPr/>
          <a:lstStyle/>
          <a:p>
            <a:r>
              <a:rPr lang="fr-FR" b="1" dirty="0"/>
              <a:t>La déclaration nutritionnelle et la valeur énergétique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9D58763-E845-1DCE-F71C-D9A1DC1C9ADF}"/>
              </a:ext>
            </a:extLst>
          </p:cNvPr>
          <p:cNvSpPr txBox="1"/>
          <p:nvPr/>
        </p:nvSpPr>
        <p:spPr>
          <a:xfrm>
            <a:off x="4391368" y="5236841"/>
            <a:ext cx="6830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Si sur l’étiquette directement:</a:t>
            </a:r>
          </a:p>
          <a:p>
            <a:pPr marL="285750" indent="-285750">
              <a:buFontTx/>
              <a:buChar char="-"/>
            </a:pPr>
            <a:r>
              <a:rPr lang="fr-FR" dirty="0"/>
              <a:t>Dans le même champ visuel que les autres mentions obligatoires</a:t>
            </a:r>
          </a:p>
          <a:p>
            <a:pPr marL="285750" indent="-285750">
              <a:buFontTx/>
              <a:buChar char="-"/>
            </a:pPr>
            <a:r>
              <a:rPr lang="fr-FR" dirty="0"/>
              <a:t>Sous forme de tableau ou de liste linéaire si tableau impossible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D6F91BF-F17E-8343-0234-4131346B8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495410"/>
              </p:ext>
            </p:extLst>
          </p:nvPr>
        </p:nvGraphicFramePr>
        <p:xfrm>
          <a:off x="2300748" y="1868129"/>
          <a:ext cx="6990736" cy="3165986"/>
        </p:xfrm>
        <a:graphic>
          <a:graphicData uri="http://schemas.openxmlformats.org/drawingml/2006/table">
            <a:tbl>
              <a:tblPr/>
              <a:tblGrid>
                <a:gridCol w="3055950">
                  <a:extLst>
                    <a:ext uri="{9D8B030D-6E8A-4147-A177-3AD203B41FA5}">
                      <a16:colId xmlns:a16="http://schemas.microsoft.com/office/drawing/2014/main" val="1212457441"/>
                    </a:ext>
                  </a:extLst>
                </a:gridCol>
                <a:gridCol w="1777645">
                  <a:extLst>
                    <a:ext uri="{9D8B030D-6E8A-4147-A177-3AD203B41FA5}">
                      <a16:colId xmlns:a16="http://schemas.microsoft.com/office/drawing/2014/main" val="2600149115"/>
                    </a:ext>
                  </a:extLst>
                </a:gridCol>
                <a:gridCol w="2157141">
                  <a:extLst>
                    <a:ext uri="{9D8B030D-6E8A-4147-A177-3AD203B41FA5}">
                      <a16:colId xmlns:a16="http://schemas.microsoft.com/office/drawing/2014/main" val="1730385337"/>
                    </a:ext>
                  </a:extLst>
                </a:gridCol>
              </a:tblGrid>
              <a:tr h="668869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Valeurs nutritionnelles moyennes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Pour 100 ml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Pour un verre (125ml)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0524976"/>
                  </a:ext>
                </a:extLst>
              </a:tr>
              <a:tr h="35673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Energie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328 kJ / 79 kcal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410 kJ / 99 kcal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3719700"/>
                  </a:ext>
                </a:extLst>
              </a:tr>
              <a:tr h="35673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Graisses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g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g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9779991"/>
                  </a:ext>
                </a:extLst>
              </a:tr>
              <a:tr h="35673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Dont acides gras saturés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g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g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6073628"/>
                  </a:ext>
                </a:extLst>
              </a:tr>
              <a:tr h="35673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Glucides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 g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1,12 g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6344046"/>
                  </a:ext>
                </a:extLst>
              </a:tr>
              <a:tr h="35673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Dont sucres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 g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0,25 g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0155109"/>
                  </a:ext>
                </a:extLst>
              </a:tr>
              <a:tr h="35673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Protéines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g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g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7188264"/>
                  </a:ext>
                </a:extLst>
              </a:tr>
              <a:tr h="35673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1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g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g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0962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4614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EB8DFF-E279-99D3-E423-576906CD1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Valeur énergétique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2FB6C7A-8C90-FA51-1CEE-D6B8A7504DBF}"/>
              </a:ext>
            </a:extLst>
          </p:cNvPr>
          <p:cNvSpPr txBox="1"/>
          <p:nvPr/>
        </p:nvSpPr>
        <p:spPr>
          <a:xfrm>
            <a:off x="2514600" y="1614011"/>
            <a:ext cx="7505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valeur énergétique E se calcule grâce à la 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table de valeur énergétique moyenne pour la filière vin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 descr="Une image contenant texte, nombre, diagramme, Parallèle&#10;&#10;Description générée automatiquement">
            <a:extLst>
              <a:ext uri="{FF2B5EF4-FFF2-40B4-BE49-F238E27FC236}">
                <a16:creationId xmlns:a16="http://schemas.microsoft.com/office/drawing/2014/main" id="{B875A4A4-1199-B51F-CB2E-A2269B97F1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688" y="2309392"/>
            <a:ext cx="8202612" cy="457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531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4DDC20-3C46-4909-D91A-EA8D4A680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0" y="124056"/>
            <a:ext cx="4391025" cy="1325563"/>
          </a:xfrm>
        </p:spPr>
        <p:txBody>
          <a:bodyPr/>
          <a:lstStyle/>
          <a:p>
            <a:r>
              <a:rPr lang="fr-FR" b="1" dirty="0"/>
              <a:t>Valeur énergétique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21E3E84-B4D6-8E6F-17F9-3A8196FCB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86" y="2590038"/>
            <a:ext cx="11481014" cy="296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136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0D37DF-A9BB-0349-AEB5-BAC4916B1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0" y="124056"/>
            <a:ext cx="5553075" cy="1325563"/>
          </a:xfrm>
        </p:spPr>
        <p:txBody>
          <a:bodyPr/>
          <a:lstStyle/>
          <a:p>
            <a:r>
              <a:rPr lang="fr-FR" b="1" dirty="0"/>
              <a:t>Déclaration nutritionnelle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BDB4EEC-794A-B2C9-CAFE-78EF8DBDA11F}"/>
              </a:ext>
            </a:extLst>
          </p:cNvPr>
          <p:cNvSpPr txBox="1"/>
          <p:nvPr/>
        </p:nvSpPr>
        <p:spPr>
          <a:xfrm>
            <a:off x="114300" y="5533615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quantités de matières grasses, dont acides gras saturés, le sel et les protéines sont à indiquer dans tous les cas mais la valeur « 0 » est acceptée en raison de leur absence ou de leur quantité négligeable dans le vin. 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44D53B1-908E-1951-53C4-BA9FDB866B86}"/>
              </a:ext>
            </a:extLst>
          </p:cNvPr>
          <p:cNvSpPr txBox="1"/>
          <p:nvPr/>
        </p:nvSpPr>
        <p:spPr>
          <a:xfrm>
            <a:off x="1885950" y="1174998"/>
            <a:ext cx="977265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Glucides en g/L= teneur en sucres résiduels en g/L + teneur moyenne en polyols en g/L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Teneur en sucres résiduels / fermentescibles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valeur présente sur les analyses de fin de FA et/ou de conditionnement en g/L des opérateurs ;</a:t>
            </a:r>
          </a:p>
          <a:p>
            <a:pPr lvl="1" algn="just"/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Teneur moyenne en polyols en g/L validée par la DGCCRF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 g/L soit 0,7 g/100 ml ;</a:t>
            </a:r>
          </a:p>
          <a:p>
            <a:pPr lvl="1" algn="just"/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Arrondi selon les règles européennes en vigueur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deçà de 0.5g/100 ml, affichage = 0 g/100ml ; Si &lt; 10 g et &gt; 0.5 g pour 100 ml, affichage au décigramme le plus proche ; 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2132AD1-DBA5-6C78-C8C5-669B237D6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6861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89013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E111C2-699D-03D7-4FD3-41E3BBD18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0" y="124056"/>
            <a:ext cx="5200650" cy="1325563"/>
          </a:xfrm>
        </p:spPr>
        <p:txBody>
          <a:bodyPr>
            <a:normAutofit/>
          </a:bodyPr>
          <a:lstStyle/>
          <a:p>
            <a:r>
              <a:rPr lang="fr-FR" dirty="0"/>
              <a:t>Exemple de calcul pour sucres et glucides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1893987-8C22-AF66-34CB-CD9A27683001}"/>
              </a:ext>
            </a:extLst>
          </p:cNvPr>
          <p:cNvSpPr txBox="1"/>
          <p:nvPr/>
        </p:nvSpPr>
        <p:spPr>
          <a:xfrm>
            <a:off x="1698171" y="2428567"/>
            <a:ext cx="97067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u="sng" dirty="0"/>
              <a:t>Vin avec 2 g/l de sucres résiduels, soit 0,2 g/100 ml</a:t>
            </a:r>
          </a:p>
          <a:p>
            <a:endParaRPr lang="fr-FR" sz="2800" dirty="0"/>
          </a:p>
          <a:p>
            <a:r>
              <a:rPr lang="fr-FR" sz="2800" dirty="0"/>
              <a:t>Pour 100 ml</a:t>
            </a:r>
          </a:p>
          <a:p>
            <a:r>
              <a:rPr lang="fr-FR" sz="2800" b="1" dirty="0"/>
              <a:t>Glucides</a:t>
            </a:r>
            <a:r>
              <a:rPr lang="fr-FR" sz="2800" dirty="0"/>
              <a:t>= 0,7 + 0,2 = </a:t>
            </a:r>
            <a:r>
              <a:rPr lang="fr-FR" sz="2800" b="1" dirty="0"/>
              <a:t>0,9 g</a:t>
            </a:r>
          </a:p>
          <a:p>
            <a:r>
              <a:rPr lang="fr-FR" sz="2800" dirty="0"/>
              <a:t>Dont </a:t>
            </a:r>
            <a:r>
              <a:rPr lang="fr-FR" sz="2800" b="1" dirty="0"/>
              <a:t>Sucres</a:t>
            </a:r>
            <a:r>
              <a:rPr lang="fr-FR" sz="2800" dirty="0"/>
              <a:t> = </a:t>
            </a:r>
            <a:r>
              <a:rPr lang="fr-FR" sz="2800" b="1" dirty="0"/>
              <a:t>0,2 g</a:t>
            </a:r>
          </a:p>
        </p:txBody>
      </p:sp>
    </p:spTree>
    <p:extLst>
      <p:ext uri="{BB962C8B-B14F-4D97-AF65-F5344CB8AC3E}">
        <p14:creationId xmlns:p14="http://schemas.microsoft.com/office/powerpoint/2010/main" val="3220684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7158CD-6CAF-278B-DCD3-E29C6F3A9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2475" y="143106"/>
            <a:ext cx="4572000" cy="1325563"/>
          </a:xfrm>
        </p:spPr>
        <p:txBody>
          <a:bodyPr/>
          <a:lstStyle/>
          <a:p>
            <a:r>
              <a:rPr lang="fr-FR" b="1" dirty="0"/>
              <a:t>Liste des ingrédients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766230F-20F2-70DF-3200-93485CA0AEC7}"/>
              </a:ext>
            </a:extLst>
          </p:cNvPr>
          <p:cNvSpPr txBox="1"/>
          <p:nvPr/>
        </p:nvSpPr>
        <p:spPr>
          <a:xfrm>
            <a:off x="1800225" y="1570700"/>
            <a:ext cx="9677399" cy="4624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Contenir tous les ingrédients dans l’ordre décroissant de poids ;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Être assortie d’un intitulé ou précédée d’une mention « 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ingrédient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» ou portant ce terme ;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Apparaitre dans le 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même champ visuel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les autres mentions obligatoires ;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Apparaître, lorsqu’elle est sur l’étiquette, avec une taille de 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caractère égale ou supérieur à 1,2 mm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;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Contenir les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additifs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utilisés dans la production du vin qui sont encore présents dans le même produit sous une forme modifiée ;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Contenir</a:t>
            </a:r>
            <a:r>
              <a:rPr lang="fr-FR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seulement les auxiliaires technologiques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utilisés qui provoquent des allergies/intolérance (les sulfites, les œufs et les produits à base d’œufs et le lait et les produits à base de lait);les allergènes sont indiqués en gras ou soulignés,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Être présentée avec le nom spécifique des ingrédients (</a:t>
            </a:r>
            <a:r>
              <a:rPr lang="fr-FR" sz="1800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raisins, régulateurs d’acidité, </a:t>
            </a:r>
            <a:r>
              <a:rPr lang="fr-F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etc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.).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 qui donnerait à titre d’exemple : « </a:t>
            </a:r>
            <a:r>
              <a:rPr lang="fr-FR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Ingrédients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raisins, régulateurs d’acidité (acide tartrique),conservateurs (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sulfites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… »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695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20F65-633E-8345-90F7-9F8979B98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Bouteille en verre, bouteille de vin, boisson, vin&#10;&#10;Description générée automatiquement">
            <a:extLst>
              <a:ext uri="{FF2B5EF4-FFF2-40B4-BE49-F238E27FC236}">
                <a16:creationId xmlns:a16="http://schemas.microsoft.com/office/drawing/2014/main" id="{A806E254-D899-0751-19EF-BBD7B0E52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12429" y="0"/>
            <a:ext cx="3429000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5A1C251-B43F-8BA8-2758-4ECB7F2451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1000"/>
          </a:blip>
          <a:srcRect l="1356" t="254" r="2069" b="2730"/>
          <a:stretch/>
        </p:blipFill>
        <p:spPr>
          <a:xfrm>
            <a:off x="4554586" y="924129"/>
            <a:ext cx="3744686" cy="5501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2F4658E-D38C-0D51-B1B3-D3D29D9AE8E6}"/>
              </a:ext>
            </a:extLst>
          </p:cNvPr>
          <p:cNvSpPr txBox="1"/>
          <p:nvPr/>
        </p:nvSpPr>
        <p:spPr>
          <a:xfrm>
            <a:off x="2358462" y="150669"/>
            <a:ext cx="2348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A98D5E"/>
                </a:solidFill>
              </a:rPr>
              <a:t>Les mentions obligatoires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85E1B7D-54BB-C0EC-E9C6-B10C1D0196D8}"/>
              </a:ext>
            </a:extLst>
          </p:cNvPr>
          <p:cNvSpPr txBox="1"/>
          <p:nvPr/>
        </p:nvSpPr>
        <p:spPr>
          <a:xfrm>
            <a:off x="5114596" y="4153301"/>
            <a:ext cx="2601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>
                <a:latin typeface="Aptos Serif" panose="02020604070405020304" pitchFamily="18" charset="0"/>
                <a:cs typeface="Aptos Serif" panose="02020604070405020304" pitchFamily="18" charset="0"/>
              </a:rPr>
              <a:t>BERGERAC</a:t>
            </a:r>
          </a:p>
          <a:p>
            <a:pPr algn="ctr"/>
            <a:r>
              <a:rPr lang="fr-FR" sz="1400" i="1" dirty="0">
                <a:latin typeface="Aptos Serif" panose="02020604070405020304" pitchFamily="18" charset="0"/>
                <a:cs typeface="Aptos Serif" panose="02020604070405020304" pitchFamily="18" charset="0"/>
              </a:rPr>
              <a:t>Appellation d’origine protégée</a:t>
            </a:r>
            <a:endParaRPr lang="fr-FR" i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E2B4EA2-8F87-BF6A-A54B-1D035485C0D2}"/>
              </a:ext>
            </a:extLst>
          </p:cNvPr>
          <p:cNvSpPr txBox="1"/>
          <p:nvPr/>
        </p:nvSpPr>
        <p:spPr>
          <a:xfrm>
            <a:off x="1781832" y="3366934"/>
            <a:ext cx="2517041" cy="646331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1. La dénomination de vente</a:t>
            </a:r>
          </a:p>
        </p:txBody>
      </p:sp>
      <p:cxnSp>
        <p:nvCxnSpPr>
          <p:cNvPr id="39" name="Connecteur : en arc 38">
            <a:extLst>
              <a:ext uri="{FF2B5EF4-FFF2-40B4-BE49-F238E27FC236}">
                <a16:creationId xmlns:a16="http://schemas.microsoft.com/office/drawing/2014/main" id="{61E9451F-82EF-0240-510D-7AF2BD4DFD52}"/>
              </a:ext>
            </a:extLst>
          </p:cNvPr>
          <p:cNvCxnSpPr>
            <a:stCxn id="22" idx="3"/>
            <a:endCxn id="14" idx="1"/>
          </p:cNvCxnSpPr>
          <p:nvPr/>
        </p:nvCxnSpPr>
        <p:spPr>
          <a:xfrm>
            <a:off x="4298873" y="3690100"/>
            <a:ext cx="815723" cy="724811"/>
          </a:xfrm>
          <a:prstGeom prst="curvedConnector3">
            <a:avLst/>
          </a:prstGeom>
          <a:ln w="6350">
            <a:solidFill>
              <a:srgbClr val="A98D5E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8DCCF5E6-498B-6FAC-AA12-16CF3C78D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79D79C8-B3F2-3582-692F-8AD1BCFEBACD}"/>
              </a:ext>
            </a:extLst>
          </p:cNvPr>
          <p:cNvSpPr txBox="1"/>
          <p:nvPr/>
        </p:nvSpPr>
        <p:spPr>
          <a:xfrm>
            <a:off x="8740878" y="2654710"/>
            <a:ext cx="31413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Peut aussi être:</a:t>
            </a:r>
          </a:p>
          <a:p>
            <a:r>
              <a:rPr lang="fr-FR" b="1" dirty="0"/>
              <a:t>Bergerac</a:t>
            </a:r>
          </a:p>
          <a:p>
            <a:r>
              <a:rPr lang="fr-FR" b="1" dirty="0"/>
              <a:t>Appellation d’origine contrôlée</a:t>
            </a:r>
          </a:p>
          <a:p>
            <a:r>
              <a:rPr lang="fr-FR" b="1" dirty="0"/>
              <a:t>ou</a:t>
            </a:r>
          </a:p>
          <a:p>
            <a:r>
              <a:rPr lang="fr-FR" b="1" dirty="0"/>
              <a:t>Appellation Bergerac contrôlée</a:t>
            </a:r>
          </a:p>
        </p:txBody>
      </p:sp>
    </p:spTree>
    <p:extLst>
      <p:ext uri="{BB962C8B-B14F-4D97-AF65-F5344CB8AC3E}">
        <p14:creationId xmlns:p14="http://schemas.microsoft.com/office/powerpoint/2010/main" val="30956290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1F419C-D916-867E-D0E8-3D1351E96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376" y="0"/>
            <a:ext cx="4924425" cy="1325563"/>
          </a:xfrm>
        </p:spPr>
        <p:txBody>
          <a:bodyPr/>
          <a:lstStyle/>
          <a:p>
            <a:r>
              <a:rPr lang="fr-FR" b="1" dirty="0"/>
              <a:t>Ingrédients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88971489-0E66-17EF-E65B-090115C1AB83}"/>
              </a:ext>
            </a:extLst>
          </p:cNvPr>
          <p:cNvCxnSpPr>
            <a:cxnSpLocks/>
          </p:cNvCxnSpPr>
          <p:nvPr/>
        </p:nvCxnSpPr>
        <p:spPr>
          <a:xfrm flipV="1">
            <a:off x="1257300" y="3023118"/>
            <a:ext cx="1788368" cy="2820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5B7C988F-3BC3-DBD5-E888-7118794F7227}"/>
              </a:ext>
            </a:extLst>
          </p:cNvPr>
          <p:cNvSpPr txBox="1"/>
          <p:nvPr/>
        </p:nvSpPr>
        <p:spPr>
          <a:xfrm>
            <a:off x="72135" y="3429000"/>
            <a:ext cx="2370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Catégorie d’ingrédients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D7ABF84F-9FD2-38F6-4EC4-F30FFD9B7647}"/>
              </a:ext>
            </a:extLst>
          </p:cNvPr>
          <p:cNvCxnSpPr>
            <a:cxnSpLocks/>
          </p:cNvCxnSpPr>
          <p:nvPr/>
        </p:nvCxnSpPr>
        <p:spPr>
          <a:xfrm flipH="1" flipV="1">
            <a:off x="9004041" y="3023118"/>
            <a:ext cx="1355097" cy="6718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AFE69372-A2C0-5740-9413-82535A76EE58}"/>
              </a:ext>
            </a:extLst>
          </p:cNvPr>
          <p:cNvSpPr txBox="1"/>
          <p:nvPr/>
        </p:nvSpPr>
        <p:spPr>
          <a:xfrm>
            <a:off x="10123715" y="3723405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Référence E</a:t>
            </a:r>
          </a:p>
          <a:p>
            <a:r>
              <a:rPr lang="fr-FR" dirty="0"/>
              <a:t>Utilisable au choix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B94EE62-648C-13DB-E5B9-0D24B488A5BB}"/>
              </a:ext>
            </a:extLst>
          </p:cNvPr>
          <p:cNvSpPr txBox="1"/>
          <p:nvPr/>
        </p:nvSpPr>
        <p:spPr>
          <a:xfrm>
            <a:off x="3048778" y="1443841"/>
            <a:ext cx="609755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Raisin*, moût de raisin*, </a:t>
            </a:r>
          </a:p>
          <a:p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Saccharose*, moût de raisin concentré*, mout de raisin concentré rectifié*, </a:t>
            </a:r>
          </a:p>
          <a:p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Liqueur de tirage*, liqueur d’expédition*, gaz d’assemblage*, </a:t>
            </a:r>
          </a:p>
          <a:p>
            <a:endParaRPr lang="fr-FR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FR" sz="18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Régulateurs d’acidité</a:t>
            </a:r>
            <a:r>
              <a:rPr lang="fr-FR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acide tartrique E334, acide malique E296, acide lactique E270, sulfate de calcium E516, acide citrique E330</a:t>
            </a:r>
          </a:p>
          <a:p>
            <a:r>
              <a:rPr lang="fr-FR" sz="18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Agents stabilisateurs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 acide citrique E330, acide métatartrique E353, gomme arabique E414, mannoprotéines de levures, carboxyméthylcellulose E466, polyaspartate de potassium E456, acide fumarique E297, </a:t>
            </a:r>
          </a:p>
          <a:p>
            <a:r>
              <a:rPr lang="fr-FR" sz="18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Conservateurs et antioxydants</a:t>
            </a:r>
            <a:r>
              <a:rPr lang="fr-FR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dioxyde de soufre E220, bisulfite de potassium E228, métabisulfite de potassium E224, sorbate de potassium E202, lysozyme E1105, acide ascorbique E300, dicarbonate de diméthyle E242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46849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032833-6E6C-F0A7-6809-190F7F105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0" y="124056"/>
            <a:ext cx="5324475" cy="1325563"/>
          </a:xfrm>
        </p:spPr>
        <p:txBody>
          <a:bodyPr/>
          <a:lstStyle/>
          <a:p>
            <a:r>
              <a:rPr lang="fr-FR" dirty="0"/>
              <a:t>Simplifications possibles</a:t>
            </a:r>
          </a:p>
        </p:txBody>
      </p:sp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A85FBDE0-64CE-F525-9E93-C8638746CE34}"/>
              </a:ext>
            </a:extLst>
          </p:cNvPr>
          <p:cNvGraphicFramePr>
            <a:graphicFrameLocks noGrp="1"/>
          </p:cNvGraphicFramePr>
          <p:nvPr/>
        </p:nvGraphicFramePr>
        <p:xfrm>
          <a:off x="2895600" y="1449619"/>
          <a:ext cx="7286626" cy="4998806"/>
        </p:xfrm>
        <a:graphic>
          <a:graphicData uri="http://schemas.openxmlformats.org/drawingml/2006/table">
            <a:tbl>
              <a:tblPr firstRow="1" firstCol="1" bandRow="1"/>
              <a:tblGrid>
                <a:gridCol w="3643313">
                  <a:extLst>
                    <a:ext uri="{9D8B030D-6E8A-4147-A177-3AD203B41FA5}">
                      <a16:colId xmlns:a16="http://schemas.microsoft.com/office/drawing/2014/main" val="2946475772"/>
                    </a:ext>
                  </a:extLst>
                </a:gridCol>
                <a:gridCol w="3643313">
                  <a:extLst>
                    <a:ext uri="{9D8B030D-6E8A-4147-A177-3AD203B41FA5}">
                      <a16:colId xmlns:a16="http://schemas.microsoft.com/office/drawing/2014/main" val="3450850343"/>
                    </a:ext>
                  </a:extLst>
                </a:gridCol>
              </a:tblGrid>
              <a:tr h="208284">
                <a:tc>
                  <a:txBody>
                    <a:bodyPr/>
                    <a:lstStyle/>
                    <a:p>
                      <a:r>
                        <a:rPr lang="fr-F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Ingrédients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Simplifications possibles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0633672"/>
                  </a:ext>
                </a:extLst>
              </a:tr>
              <a:tr h="416568"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Raisins et/ou moûts de raisins utilisés (matière première)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fr-FR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« Raisins »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5844209"/>
                  </a:ext>
                </a:extLst>
              </a:tr>
              <a:tr h="416568"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« Moût de raisin concentré » et/ou « moût de raisin concentré rectifié »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« Moût de raisins concentré »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2256220"/>
                  </a:ext>
                </a:extLst>
              </a:tr>
              <a:tr h="208284"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Saccharose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« sucre »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5107925"/>
                  </a:ext>
                </a:extLst>
              </a:tr>
              <a:tr h="1666268"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Allergènes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« Sulfites » ou « anhydride sulfureux »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fr-F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fr-F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«œuf», «protéine de l'œuf», «produit de l'œuf», «lysozyme de l'œuf» ou «albumine de l'œuf» 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fr-F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«lait», «produits du lait», «caséine du lait» ou «protéine du lait»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7135812"/>
                  </a:ext>
                </a:extLst>
              </a:tr>
              <a:tr h="624850"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Gaz d’emballage (dioxyde de carbone, argon et azote)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« Mise en bouteille sous atmosphère protectrice »</a:t>
                      </a:r>
                      <a:r>
                        <a:rPr lang="fr-F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ou</a:t>
                      </a:r>
                      <a:r>
                        <a:rPr lang="fr-F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« peut être mis en bouteille sous atmosphère protectrice »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6223371"/>
                  </a:ext>
                </a:extLst>
              </a:tr>
              <a:tr h="624850"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Additifs « régulateurs d’acidité » et « agents stabilisateurs » similaires ou substituables entre eux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« </a:t>
                      </a:r>
                      <a:r>
                        <a:rPr lang="fr-F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Contient … et/ou </a:t>
                      </a:r>
                      <a:r>
                        <a:rPr lang="fr-F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» + trois additifs au maximum dont l’un au moins est présent dans le produit final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7077179"/>
                  </a:ext>
                </a:extLst>
              </a:tr>
              <a:tr h="833134"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« Liqueur de tirage » et « liqueur d’expédition » (pour les vins mousseux)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« Liqueur de tirage » et « liqueur d’expédition »</a:t>
                      </a: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: utilisation </a:t>
                      </a:r>
                      <a:r>
                        <a:rPr lang="fr-FR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seule ou accompagnée d’une liste de leurs composants propres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8516033"/>
                  </a:ext>
                </a:extLst>
              </a:tr>
            </a:tbl>
          </a:graphicData>
        </a:graphic>
      </p:graphicFrame>
      <p:sp>
        <p:nvSpPr>
          <p:cNvPr id="21" name="Rectangle 13">
            <a:extLst>
              <a:ext uri="{FF2B5EF4-FFF2-40B4-BE49-F238E27FC236}">
                <a16:creationId xmlns:a16="http://schemas.microsoft.com/office/drawing/2014/main" id="{E8326610-8CE5-BFE8-B4B5-BA7A383AF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5975" y="19891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BBE22EDC-5E19-C227-DFF6-8C175CEB5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5975" y="1989138"/>
            <a:ext cx="4022725" cy="63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3" name="Rectangle 15">
            <a:hlinkClick r:id="rId2"/>
            <a:extLst>
              <a:ext uri="{FF2B5EF4-FFF2-40B4-BE49-F238E27FC236}">
                <a16:creationId xmlns:a16="http://schemas.microsoft.com/office/drawing/2014/main" id="{19BA55F7-A61B-BE87-1DA8-7E2CB0D93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5975" y="19954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2C038E0B-C7B5-D30C-574E-22248651F55E}"/>
              </a:ext>
            </a:extLst>
          </p:cNvPr>
          <p:cNvCxnSpPr>
            <a:cxnSpLocks/>
          </p:cNvCxnSpPr>
          <p:nvPr/>
        </p:nvCxnSpPr>
        <p:spPr>
          <a:xfrm flipV="1">
            <a:off x="1466850" y="2781300"/>
            <a:ext cx="5076825" cy="1152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940F6A9B-6DC7-2B8E-C28F-16CE017BF1BB}"/>
              </a:ext>
            </a:extLst>
          </p:cNvPr>
          <p:cNvSpPr txBox="1"/>
          <p:nvPr/>
        </p:nvSpPr>
        <p:spPr>
          <a:xfrm>
            <a:off x="381000" y="3933825"/>
            <a:ext cx="18954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Pour les sulfites, si la liste est dématérialisée, conserver sur l’étiquette la mention « contient des sulfites » (idem pour les autres allergènes)</a:t>
            </a:r>
          </a:p>
        </p:txBody>
      </p:sp>
    </p:spTree>
    <p:extLst>
      <p:ext uri="{BB962C8B-B14F-4D97-AF65-F5344CB8AC3E}">
        <p14:creationId xmlns:p14="http://schemas.microsoft.com/office/powerpoint/2010/main" val="25394977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5B4750-795E-753C-1710-4CDA3C8FB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0" y="124056"/>
            <a:ext cx="6276975" cy="1325563"/>
          </a:xfrm>
        </p:spPr>
        <p:txBody>
          <a:bodyPr/>
          <a:lstStyle/>
          <a:p>
            <a:r>
              <a:rPr lang="fr-FR" b="1" dirty="0"/>
              <a:t>Dématérialisation: le QR Code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483421B-F649-57FD-FE61-9541D0DF1402}"/>
              </a:ext>
            </a:extLst>
          </p:cNvPr>
          <p:cNvSpPr txBox="1"/>
          <p:nvPr/>
        </p:nvSpPr>
        <p:spPr>
          <a:xfrm>
            <a:off x="938212" y="2641221"/>
            <a:ext cx="10315575" cy="4092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dématérialisation peut être présente sous la forme d’un QR code, d’une puce ou autre forme de dématérialisation 2D.</a:t>
            </a:r>
            <a:r>
              <a:rPr lang="fr-FR" sz="12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> 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règlementation ne prévoit pas de taille minimale pour le QR-code, mais cela doit être facilement visible pour le consommateur. 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dispositif doit répondre aux obligations suivantes : 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Aucune donnée d’utilisateur n’est collectée ou ni ne fait l’objet d’un suivi ;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QR-code doit renvoyer à une 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page spécifique neutre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qui ne doit pas avoir d’autres informations destinées à la vente ou à la commercialisation en lien avec le site web du producteur ;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QR code doit être 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précédé sur l’étiquette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la mention contenant le mot « ingrédients » et « déclaration nutritionnelle » pour signifier au consommateur la présence et la destination du dit QR code. 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Doit contenir uniquement les informations liées à la cuvée/vin décrit ;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plateforme utilisée doit fournir des 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garanties comparables à celles d’une étiquette physique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c’est-à-dire que les informations doivent rester disponibles en ligne le temps de la consommation 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QR-code doit être lisible par tous les téléphones sans applications dédiées.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Graphique 5" descr="Code QR avec un remplissage uni">
            <a:extLst>
              <a:ext uri="{FF2B5EF4-FFF2-40B4-BE49-F238E27FC236}">
                <a16:creationId xmlns:a16="http://schemas.microsoft.com/office/drawing/2014/main" id="{C4F58671-C28B-DEE9-09DE-9E6EEC314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80996" y="1028328"/>
            <a:ext cx="1741714" cy="174171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926D692-3FA6-AB77-F654-46620A940AE0}"/>
              </a:ext>
            </a:extLst>
          </p:cNvPr>
          <p:cNvSpPr txBox="1"/>
          <p:nvPr/>
        </p:nvSpPr>
        <p:spPr>
          <a:xfrm>
            <a:off x="2637599" y="1028328"/>
            <a:ext cx="1858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Ingrédients et déclaration nutritionnelle</a:t>
            </a:r>
          </a:p>
        </p:txBody>
      </p:sp>
    </p:spTree>
    <p:extLst>
      <p:ext uri="{BB962C8B-B14F-4D97-AF65-F5344CB8AC3E}">
        <p14:creationId xmlns:p14="http://schemas.microsoft.com/office/powerpoint/2010/main" val="18929244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B368DE-39F9-9982-C324-125D8274A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0" y="124056"/>
            <a:ext cx="3619500" cy="1325563"/>
          </a:xfrm>
        </p:spPr>
        <p:txBody>
          <a:bodyPr/>
          <a:lstStyle/>
          <a:p>
            <a:r>
              <a:rPr lang="fr-FR" b="1" dirty="0"/>
              <a:t>Cas particuliers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8A53AA9-6C8A-B647-9E35-AF9007064FBD}"/>
              </a:ext>
            </a:extLst>
          </p:cNvPr>
          <p:cNvSpPr txBox="1"/>
          <p:nvPr/>
        </p:nvSpPr>
        <p:spPr>
          <a:xfrm>
            <a:off x="1885950" y="1528614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000000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Pour les vins mousseux, les vins partiellement désalcoolisés, les vins désalcoolisés et les vins de liqueur ainsi que les produits vinicoles aromatisés </a:t>
            </a:r>
            <a:r>
              <a:rPr lang="fr-FR" sz="1800" b="1" dirty="0">
                <a:solidFill>
                  <a:srgbClr val="000000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qui seront produits après le 8 décembre 2023 à partir de vins tranquilles eux-mêmes produits avant cette date, ils pourront être commercialisés jusqu’à épuisement des stocks sans indiquer la liste des ingrédients et la déclaration nutritionnelle.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85044FD-58CA-CAED-6672-B1A77847A117}"/>
              </a:ext>
            </a:extLst>
          </p:cNvPr>
          <p:cNvSpPr txBox="1"/>
          <p:nvPr/>
        </p:nvSpPr>
        <p:spPr>
          <a:xfrm>
            <a:off x="5695950" y="3836938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800" b="1" i="0" u="none" strike="noStrike" baseline="0" dirty="0">
                <a:solidFill>
                  <a:srgbClr val="000000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Les vins produits après le 8 décembre 2023 mais issus d’assemblage entre d’une part les vins issus des vendanges 2023 et antérieurs et d’autre part des vins issus des vendanges 2024 et postérieures 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pourront renseigner la liste des ingrédients et la déclaration nutritionnelle sur la base des informations disponibles, </a:t>
            </a:r>
            <a:r>
              <a:rPr lang="fr-FR" sz="1800" b="1" i="0" u="none" strike="noStrike" baseline="0" dirty="0">
                <a:solidFill>
                  <a:srgbClr val="000000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c’est-à-dire celles relatives aux produits vinicoles issus des vendanges 2024 et suivantes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. </a:t>
            </a:r>
          </a:p>
        </p:txBody>
      </p:sp>
      <p:pic>
        <p:nvPicPr>
          <p:cNvPr id="10" name="Image 9" descr="Seau de Champagne">
            <a:extLst>
              <a:ext uri="{FF2B5EF4-FFF2-40B4-BE49-F238E27FC236}">
                <a16:creationId xmlns:a16="http://schemas.microsoft.com/office/drawing/2014/main" id="{B78F5B99-B8D9-6999-39F0-BE8DA6D1B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709" y="1320282"/>
            <a:ext cx="2811254" cy="2108718"/>
          </a:xfrm>
          <a:prstGeom prst="rect">
            <a:avLst/>
          </a:prstGeom>
        </p:spPr>
      </p:pic>
      <p:pic>
        <p:nvPicPr>
          <p:cNvPr id="12" name="Image 11" descr="Vin rouge versé à partir d’une bouteille de vin dans une bouteille de vin">
            <a:extLst>
              <a:ext uri="{FF2B5EF4-FFF2-40B4-BE49-F238E27FC236}">
                <a16:creationId xmlns:a16="http://schemas.microsoft.com/office/drawing/2014/main" id="{70661B56-11D2-4A07-0A64-3EE47D72D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351" y="4316410"/>
            <a:ext cx="1413455" cy="189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9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4A860-60C3-95A1-7843-1EAC5F0B8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Bouteille en verre, bouteille de vin, boisson, vin&#10;&#10;Description générée automatiquement">
            <a:extLst>
              <a:ext uri="{FF2B5EF4-FFF2-40B4-BE49-F238E27FC236}">
                <a16:creationId xmlns:a16="http://schemas.microsoft.com/office/drawing/2014/main" id="{77D3D95B-3C59-6F7D-BC65-FEAFB55B3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12429" y="0"/>
            <a:ext cx="3429000" cy="6858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1D9B2749-1B23-8ABB-4753-413000C5228D}"/>
              </a:ext>
            </a:extLst>
          </p:cNvPr>
          <p:cNvSpPr txBox="1"/>
          <p:nvPr/>
        </p:nvSpPr>
        <p:spPr>
          <a:xfrm>
            <a:off x="1511235" y="299134"/>
            <a:ext cx="2050572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/>
          <a:p>
            <a:r>
              <a:rPr lang="fr-FR" sz="1100" b="1" dirty="0"/>
              <a:t>1. La dénomination de vente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38B7BC5-5052-DA6C-11B8-EE43EA2698DE}"/>
              </a:ext>
            </a:extLst>
          </p:cNvPr>
          <p:cNvSpPr txBox="1"/>
          <p:nvPr/>
        </p:nvSpPr>
        <p:spPr>
          <a:xfrm>
            <a:off x="1623478" y="5119400"/>
            <a:ext cx="2600006" cy="646331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r-FR" sz="1800" dirty="0">
                <a:solidFill>
                  <a:schemeClr val="tx1"/>
                </a:solidFill>
              </a:rPr>
              <a:t>2. Titre alcoométrique acquis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0AB5B57-77A3-F32E-0140-B8D12828E359}"/>
              </a:ext>
            </a:extLst>
          </p:cNvPr>
          <p:cNvSpPr txBox="1"/>
          <p:nvPr/>
        </p:nvSpPr>
        <p:spPr>
          <a:xfrm>
            <a:off x="3778436" y="91385"/>
            <a:ext cx="2348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A98D5E"/>
                </a:solidFill>
              </a:rPr>
              <a:t>Les mentions obligatoires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82BBA53-EBE3-6EE4-A056-8F1384F27F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1000"/>
          </a:blip>
          <a:srcRect l="1356" t="254" r="2069" b="2730"/>
          <a:stretch/>
        </p:blipFill>
        <p:spPr>
          <a:xfrm>
            <a:off x="4554586" y="924129"/>
            <a:ext cx="3744686" cy="5501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05495B0-F9DA-2371-33CF-6F624A739D6E}"/>
              </a:ext>
            </a:extLst>
          </p:cNvPr>
          <p:cNvSpPr txBox="1"/>
          <p:nvPr/>
        </p:nvSpPr>
        <p:spPr>
          <a:xfrm>
            <a:off x="5114594" y="4153301"/>
            <a:ext cx="26012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i="1" dirty="0">
                <a:latin typeface="Aptos Serif" panose="02020604070405020304" pitchFamily="18" charset="0"/>
                <a:cs typeface="Aptos Serif" panose="02020604070405020304" pitchFamily="18" charset="0"/>
              </a:rPr>
              <a:t>BERGERAC</a:t>
            </a:r>
          </a:p>
          <a:p>
            <a:pPr algn="ctr"/>
            <a:endParaRPr lang="fr-FR" sz="1400" b="1" i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  <a:p>
            <a:pPr algn="ctr"/>
            <a:r>
              <a:rPr lang="fr-FR" sz="1400" i="1" dirty="0">
                <a:latin typeface="Aptos Serif" panose="02020604070405020304" pitchFamily="18" charset="0"/>
                <a:cs typeface="Aptos Serif" panose="02020604070405020304" pitchFamily="18" charset="0"/>
              </a:rPr>
              <a:t>Appellation d’origine protégée</a:t>
            </a:r>
            <a:endParaRPr lang="fr-FR" i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7206316-9593-FB95-7461-B0723A9BFB94}"/>
              </a:ext>
            </a:extLst>
          </p:cNvPr>
          <p:cNvSpPr txBox="1"/>
          <p:nvPr/>
        </p:nvSpPr>
        <p:spPr>
          <a:xfrm>
            <a:off x="4518717" y="5848482"/>
            <a:ext cx="826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ptos Serif" panose="02020604070405020304" pitchFamily="18" charset="0"/>
                <a:cs typeface="Aptos Serif" panose="02020604070405020304" pitchFamily="18" charset="0"/>
              </a:rPr>
              <a:t>15 %vol.</a:t>
            </a:r>
          </a:p>
        </p:txBody>
      </p:sp>
      <p:cxnSp>
        <p:nvCxnSpPr>
          <p:cNvPr id="24" name="Connecteur : en arc 23">
            <a:extLst>
              <a:ext uri="{FF2B5EF4-FFF2-40B4-BE49-F238E27FC236}">
                <a16:creationId xmlns:a16="http://schemas.microsoft.com/office/drawing/2014/main" id="{30F4FC0C-977B-73CB-E3A4-08E3930A537D}"/>
              </a:ext>
            </a:extLst>
          </p:cNvPr>
          <p:cNvCxnSpPr>
            <a:cxnSpLocks/>
            <a:stCxn id="23" idx="3"/>
            <a:endCxn id="6" idx="1"/>
          </p:cNvCxnSpPr>
          <p:nvPr/>
        </p:nvCxnSpPr>
        <p:spPr>
          <a:xfrm>
            <a:off x="4223484" y="5442566"/>
            <a:ext cx="295233" cy="544416"/>
          </a:xfrm>
          <a:prstGeom prst="curvedConnector3">
            <a:avLst/>
          </a:prstGeom>
          <a:ln w="6350">
            <a:solidFill>
              <a:srgbClr val="A98D5E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itre 7">
            <a:extLst>
              <a:ext uri="{FF2B5EF4-FFF2-40B4-BE49-F238E27FC236}">
                <a16:creationId xmlns:a16="http://schemas.microsoft.com/office/drawing/2014/main" id="{0048582B-67B0-F61B-8DB4-036DD77B4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5149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A2EA2-99F2-EA46-3909-731F34F89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Bouteille en verre, bouteille de vin, boisson, vin&#10;&#10;Description générée automatiquement">
            <a:extLst>
              <a:ext uri="{FF2B5EF4-FFF2-40B4-BE49-F238E27FC236}">
                <a16:creationId xmlns:a16="http://schemas.microsoft.com/office/drawing/2014/main" id="{D38898F4-D2EE-BF9F-F8E7-714FF62F0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12429" y="0"/>
            <a:ext cx="3429000" cy="6858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8EF9B8F4-4E0D-3B0C-99E3-E2F8E36BFC23}"/>
              </a:ext>
            </a:extLst>
          </p:cNvPr>
          <p:cNvSpPr txBox="1"/>
          <p:nvPr/>
        </p:nvSpPr>
        <p:spPr>
          <a:xfrm>
            <a:off x="1511235" y="299134"/>
            <a:ext cx="2050572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/>
          <a:p>
            <a:r>
              <a:rPr lang="fr-FR" sz="1100" b="1" dirty="0"/>
              <a:t>1. La dénomination de vente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C8C12B8-082F-FE93-34CA-0C3BBE814F91}"/>
              </a:ext>
            </a:extLst>
          </p:cNvPr>
          <p:cNvSpPr txBox="1"/>
          <p:nvPr/>
        </p:nvSpPr>
        <p:spPr>
          <a:xfrm>
            <a:off x="1525974" y="777918"/>
            <a:ext cx="2600006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2. Titre alcoométrique acquis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8D8290C-A484-5413-B5F0-9EA2BFA4F7B2}"/>
              </a:ext>
            </a:extLst>
          </p:cNvPr>
          <p:cNvSpPr txBox="1"/>
          <p:nvPr/>
        </p:nvSpPr>
        <p:spPr>
          <a:xfrm>
            <a:off x="2261817" y="5402109"/>
            <a:ext cx="1334853" cy="646331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r-FR" sz="1800" dirty="0">
                <a:solidFill>
                  <a:schemeClr val="tx1"/>
                </a:solidFill>
              </a:rPr>
              <a:t>3. Provenance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4964DB5-A1A8-3639-EC70-97FA335D4E72}"/>
              </a:ext>
            </a:extLst>
          </p:cNvPr>
          <p:cNvSpPr txBox="1"/>
          <p:nvPr/>
        </p:nvSpPr>
        <p:spPr>
          <a:xfrm>
            <a:off x="3596670" y="70428"/>
            <a:ext cx="2348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A98D5E"/>
                </a:solidFill>
              </a:rPr>
              <a:t>Les mentions obligatoires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A750AF83-1422-5530-27C7-F8E6B91955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1000"/>
          </a:blip>
          <a:srcRect l="1356" t="254" r="2069" b="2730"/>
          <a:stretch/>
        </p:blipFill>
        <p:spPr>
          <a:xfrm>
            <a:off x="4554586" y="924129"/>
            <a:ext cx="3744686" cy="5501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C5506792-9EFD-4216-D740-349FA55C993C}"/>
              </a:ext>
            </a:extLst>
          </p:cNvPr>
          <p:cNvSpPr txBox="1"/>
          <p:nvPr/>
        </p:nvSpPr>
        <p:spPr>
          <a:xfrm>
            <a:off x="5114594" y="4153301"/>
            <a:ext cx="2601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i="1" dirty="0">
                <a:latin typeface="Aptos Serif" panose="02020604070405020304" pitchFamily="18" charset="0"/>
                <a:cs typeface="Aptos Serif" panose="02020604070405020304" pitchFamily="18" charset="0"/>
              </a:rPr>
              <a:t>BERGERAC</a:t>
            </a:r>
          </a:p>
          <a:p>
            <a:pPr algn="ctr"/>
            <a:r>
              <a:rPr lang="fr-FR" sz="1400" i="1" dirty="0">
                <a:latin typeface="Aptos Serif" panose="02020604070405020304" pitchFamily="18" charset="0"/>
                <a:cs typeface="Aptos Serif" panose="02020604070405020304" pitchFamily="18" charset="0"/>
              </a:rPr>
              <a:t>Appellation d’origine protégée</a:t>
            </a:r>
            <a:endParaRPr lang="fr-FR" i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BC24573B-ABCC-E437-F445-99A9E5104DA2}"/>
              </a:ext>
            </a:extLst>
          </p:cNvPr>
          <p:cNvSpPr txBox="1"/>
          <p:nvPr/>
        </p:nvSpPr>
        <p:spPr>
          <a:xfrm>
            <a:off x="4518717" y="5848482"/>
            <a:ext cx="826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ptos Serif" panose="02020604070405020304" pitchFamily="18" charset="0"/>
                <a:cs typeface="Aptos Serif" panose="02020604070405020304" pitchFamily="18" charset="0"/>
              </a:rPr>
              <a:t>15 %vol.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66F69AE3-A599-0F4A-E7EE-9216DA2E40B7}"/>
              </a:ext>
            </a:extLst>
          </p:cNvPr>
          <p:cNvSpPr txBox="1"/>
          <p:nvPr/>
        </p:nvSpPr>
        <p:spPr>
          <a:xfrm>
            <a:off x="5665342" y="5828008"/>
            <a:ext cx="15002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latin typeface="Aptos Serif" panose="02020604070405020304" pitchFamily="18" charset="0"/>
                <a:cs typeface="Aptos Serif" panose="02020604070405020304" pitchFamily="18" charset="0"/>
              </a:rPr>
              <a:t>Produit en France</a:t>
            </a:r>
          </a:p>
        </p:txBody>
      </p:sp>
      <p:cxnSp>
        <p:nvCxnSpPr>
          <p:cNvPr id="2" name="Connecteur : en arc 1">
            <a:extLst>
              <a:ext uri="{FF2B5EF4-FFF2-40B4-BE49-F238E27FC236}">
                <a16:creationId xmlns:a16="http://schemas.microsoft.com/office/drawing/2014/main" id="{40BB590D-7167-3C58-B59C-8015E66275D2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3596670" y="5725275"/>
            <a:ext cx="2195649" cy="152818"/>
          </a:xfrm>
          <a:prstGeom prst="curvedConnector3">
            <a:avLst>
              <a:gd name="adj1" fmla="val 50000"/>
            </a:avLst>
          </a:prstGeom>
          <a:ln w="6350">
            <a:solidFill>
              <a:srgbClr val="A98D5E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itre 2">
            <a:extLst>
              <a:ext uri="{FF2B5EF4-FFF2-40B4-BE49-F238E27FC236}">
                <a16:creationId xmlns:a16="http://schemas.microsoft.com/office/drawing/2014/main" id="{6708A1AC-A117-D5CB-501E-A572C5F0A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1043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53CBC-774F-86D6-C5A7-85A09AEC0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Bouteille en verre, bouteille de vin, boisson, vin&#10;&#10;Description générée automatiquement">
            <a:extLst>
              <a:ext uri="{FF2B5EF4-FFF2-40B4-BE49-F238E27FC236}">
                <a16:creationId xmlns:a16="http://schemas.microsoft.com/office/drawing/2014/main" id="{DF3DA664-B689-2360-90C7-8A1730121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12429" y="0"/>
            <a:ext cx="3429000" cy="6858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11D6231-CC0D-6319-E791-4AC2902412E1}"/>
              </a:ext>
            </a:extLst>
          </p:cNvPr>
          <p:cNvSpPr txBox="1"/>
          <p:nvPr/>
        </p:nvSpPr>
        <p:spPr>
          <a:xfrm>
            <a:off x="1511235" y="299134"/>
            <a:ext cx="2050572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/>
          <a:p>
            <a:r>
              <a:rPr lang="fr-FR" sz="1100" b="1" dirty="0"/>
              <a:t>1. La dénomination de vente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BBFF136-F4B8-87A3-DB7F-15EC86C13B43}"/>
              </a:ext>
            </a:extLst>
          </p:cNvPr>
          <p:cNvSpPr txBox="1"/>
          <p:nvPr/>
        </p:nvSpPr>
        <p:spPr>
          <a:xfrm>
            <a:off x="1525974" y="777918"/>
            <a:ext cx="2600006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2. Titre alcoométrique acquis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EB138DD-C8B1-4922-C2DB-7EB6AFA075BD}"/>
              </a:ext>
            </a:extLst>
          </p:cNvPr>
          <p:cNvSpPr txBox="1"/>
          <p:nvPr/>
        </p:nvSpPr>
        <p:spPr>
          <a:xfrm>
            <a:off x="1525975" y="1298471"/>
            <a:ext cx="1334853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3. Provenance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542995B-CD9D-4CFB-8535-B81BB7634531}"/>
              </a:ext>
            </a:extLst>
          </p:cNvPr>
          <p:cNvSpPr txBox="1"/>
          <p:nvPr/>
        </p:nvSpPr>
        <p:spPr>
          <a:xfrm>
            <a:off x="8650425" y="4600937"/>
            <a:ext cx="1702325" cy="646331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r-FR" sz="1800" dirty="0">
                <a:solidFill>
                  <a:schemeClr val="tx1"/>
                </a:solidFill>
              </a:rPr>
              <a:t>4. Volume nominal</a:t>
            </a:r>
          </a:p>
        </p:txBody>
      </p:sp>
      <p:cxnSp>
        <p:nvCxnSpPr>
          <p:cNvPr id="2" name="Connecteur : en arc 1">
            <a:extLst>
              <a:ext uri="{FF2B5EF4-FFF2-40B4-BE49-F238E27FC236}">
                <a16:creationId xmlns:a16="http://schemas.microsoft.com/office/drawing/2014/main" id="{1DB56EB6-5997-67C5-8B4E-77FD663A1B69}"/>
              </a:ext>
            </a:extLst>
          </p:cNvPr>
          <p:cNvCxnSpPr>
            <a:cxnSpLocks/>
            <a:stCxn id="25" idx="1"/>
            <a:endCxn id="20" idx="3"/>
          </p:cNvCxnSpPr>
          <p:nvPr/>
        </p:nvCxnSpPr>
        <p:spPr>
          <a:xfrm rot="10800000" flipV="1">
            <a:off x="8445391" y="4924103"/>
            <a:ext cx="205035" cy="1064874"/>
          </a:xfrm>
          <a:prstGeom prst="curvedConnector3">
            <a:avLst>
              <a:gd name="adj1" fmla="val 50000"/>
            </a:avLst>
          </a:prstGeom>
          <a:ln w="6350">
            <a:solidFill>
              <a:srgbClr val="A98D5E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F17100F1-4ED8-311A-2177-47E107487F11}"/>
              </a:ext>
            </a:extLst>
          </p:cNvPr>
          <p:cNvSpPr txBox="1"/>
          <p:nvPr/>
        </p:nvSpPr>
        <p:spPr>
          <a:xfrm>
            <a:off x="3778436" y="129857"/>
            <a:ext cx="2348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A98D5E"/>
                </a:solidFill>
              </a:rPr>
              <a:t>Les mentions obligatoires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3A885A0-7CCE-3272-3ABA-83BBB862BE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1000"/>
          </a:blip>
          <a:srcRect l="1356" t="254" r="2069" b="2730"/>
          <a:stretch/>
        </p:blipFill>
        <p:spPr>
          <a:xfrm>
            <a:off x="4554586" y="924129"/>
            <a:ext cx="3744686" cy="5501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913C0DF-2197-5929-EBE2-F2F9B688BE92}"/>
              </a:ext>
            </a:extLst>
          </p:cNvPr>
          <p:cNvSpPr txBox="1"/>
          <p:nvPr/>
        </p:nvSpPr>
        <p:spPr>
          <a:xfrm>
            <a:off x="5114594" y="4153301"/>
            <a:ext cx="26012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i="1" dirty="0">
                <a:latin typeface="Aptos Serif" panose="02020604070405020304" pitchFamily="18" charset="0"/>
                <a:cs typeface="Aptos Serif" panose="02020604070405020304" pitchFamily="18" charset="0"/>
              </a:rPr>
              <a:t>BERGERAC</a:t>
            </a:r>
          </a:p>
          <a:p>
            <a:pPr algn="ctr"/>
            <a:endParaRPr lang="fr-FR" sz="1400" b="1" i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  <a:p>
            <a:pPr algn="ctr"/>
            <a:r>
              <a:rPr lang="fr-FR" sz="1400" i="1" dirty="0">
                <a:latin typeface="Aptos Serif" panose="02020604070405020304" pitchFamily="18" charset="0"/>
                <a:cs typeface="Aptos Serif" panose="02020604070405020304" pitchFamily="18" charset="0"/>
              </a:rPr>
              <a:t>Appellation d’origine protégée</a:t>
            </a:r>
            <a:endParaRPr lang="fr-FR" i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B114EA3-1BD1-FD96-3E61-AEA3474ACCFD}"/>
              </a:ext>
            </a:extLst>
          </p:cNvPr>
          <p:cNvSpPr txBox="1"/>
          <p:nvPr/>
        </p:nvSpPr>
        <p:spPr>
          <a:xfrm>
            <a:off x="4518717" y="5848482"/>
            <a:ext cx="826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ptos Serif" panose="02020604070405020304" pitchFamily="18" charset="0"/>
                <a:cs typeface="Aptos Serif" panose="02020604070405020304" pitchFamily="18" charset="0"/>
              </a:rPr>
              <a:t>15 %vol.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08567F5-0E85-0EAC-CF42-7CB03D7E8AC6}"/>
              </a:ext>
            </a:extLst>
          </p:cNvPr>
          <p:cNvSpPr txBox="1"/>
          <p:nvPr/>
        </p:nvSpPr>
        <p:spPr>
          <a:xfrm>
            <a:off x="7853751" y="5850477"/>
            <a:ext cx="591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ptos Serif" panose="02020604070405020304" pitchFamily="18" charset="0"/>
                <a:cs typeface="Aptos Serif" panose="02020604070405020304" pitchFamily="18" charset="0"/>
              </a:rPr>
              <a:t>75 cl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2C94732-C9F8-15EA-46DD-616418D8B14E}"/>
              </a:ext>
            </a:extLst>
          </p:cNvPr>
          <p:cNvSpPr txBox="1"/>
          <p:nvPr/>
        </p:nvSpPr>
        <p:spPr>
          <a:xfrm>
            <a:off x="5665342" y="5828008"/>
            <a:ext cx="15002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latin typeface="Aptos Serif" panose="02020604070405020304" pitchFamily="18" charset="0"/>
                <a:cs typeface="Aptos Serif" panose="02020604070405020304" pitchFamily="18" charset="0"/>
              </a:rPr>
              <a:t>Produit en France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5AA13013-2A2A-636F-A794-04B039B1E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4238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82ACE-E8BA-277A-5CAE-8CD7E5835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Bouteille en verre, bouteille de vin, boisson, vin&#10;&#10;Description générée automatiquement">
            <a:extLst>
              <a:ext uri="{FF2B5EF4-FFF2-40B4-BE49-F238E27FC236}">
                <a16:creationId xmlns:a16="http://schemas.microsoft.com/office/drawing/2014/main" id="{67072AB7-79DA-0D0D-1EBA-FDA46FDD9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12429" y="0"/>
            <a:ext cx="3429000" cy="6858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554C106-1323-847C-EF84-74B1919CEADB}"/>
              </a:ext>
            </a:extLst>
          </p:cNvPr>
          <p:cNvSpPr txBox="1"/>
          <p:nvPr/>
        </p:nvSpPr>
        <p:spPr>
          <a:xfrm>
            <a:off x="1511235" y="299134"/>
            <a:ext cx="2050572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/>
          <a:p>
            <a:r>
              <a:rPr lang="fr-FR" sz="1100" b="1" dirty="0"/>
              <a:t>1. La dénomination de vente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9609B72-115B-92B5-9BFC-C87B7E98BEA9}"/>
              </a:ext>
            </a:extLst>
          </p:cNvPr>
          <p:cNvSpPr txBox="1"/>
          <p:nvPr/>
        </p:nvSpPr>
        <p:spPr>
          <a:xfrm>
            <a:off x="1525974" y="777918"/>
            <a:ext cx="2600006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2. Titre alcoométrique acquis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DC0591B-539A-8A02-A889-869BB3897809}"/>
              </a:ext>
            </a:extLst>
          </p:cNvPr>
          <p:cNvSpPr txBox="1"/>
          <p:nvPr/>
        </p:nvSpPr>
        <p:spPr>
          <a:xfrm>
            <a:off x="1525975" y="1298471"/>
            <a:ext cx="1334853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3. Provenance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B778406-28E6-D27D-DBC6-E305DD253791}"/>
              </a:ext>
            </a:extLst>
          </p:cNvPr>
          <p:cNvSpPr txBox="1"/>
          <p:nvPr/>
        </p:nvSpPr>
        <p:spPr>
          <a:xfrm>
            <a:off x="1510039" y="1782392"/>
            <a:ext cx="1702325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4. Volume nominal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5B28252-A8DE-17C4-54E5-D3C4635838D3}"/>
              </a:ext>
            </a:extLst>
          </p:cNvPr>
          <p:cNvSpPr txBox="1"/>
          <p:nvPr/>
        </p:nvSpPr>
        <p:spPr>
          <a:xfrm>
            <a:off x="8347365" y="3720051"/>
            <a:ext cx="2295757" cy="646331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r-FR" sz="1800" dirty="0">
                <a:solidFill>
                  <a:schemeClr val="tx1"/>
                </a:solidFill>
              </a:rPr>
              <a:t>5. Nom de l’embouteilleur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D7A79E9-D92F-49BC-56F5-4CE2DA69D4E1}"/>
              </a:ext>
            </a:extLst>
          </p:cNvPr>
          <p:cNvSpPr txBox="1"/>
          <p:nvPr/>
        </p:nvSpPr>
        <p:spPr>
          <a:xfrm>
            <a:off x="3719650" y="91385"/>
            <a:ext cx="2348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A98D5E"/>
                </a:solidFill>
              </a:rPr>
              <a:t>Les mentions obligatoires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2D136F0-E25B-DA0C-6A53-6F0A014A24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1000"/>
          </a:blip>
          <a:srcRect l="1356" t="254" r="2069" b="2730"/>
          <a:stretch/>
        </p:blipFill>
        <p:spPr>
          <a:xfrm>
            <a:off x="4554586" y="924129"/>
            <a:ext cx="3744686" cy="5501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44D4B28-423F-C63A-AFE8-172BDFF648B0}"/>
              </a:ext>
            </a:extLst>
          </p:cNvPr>
          <p:cNvSpPr txBox="1"/>
          <p:nvPr/>
        </p:nvSpPr>
        <p:spPr>
          <a:xfrm>
            <a:off x="5114594" y="4153301"/>
            <a:ext cx="26012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i="1" dirty="0">
                <a:latin typeface="Aptos Serif" panose="02020604070405020304" pitchFamily="18" charset="0"/>
                <a:cs typeface="Aptos Serif" panose="02020604070405020304" pitchFamily="18" charset="0"/>
              </a:rPr>
              <a:t>BERGERAC</a:t>
            </a:r>
          </a:p>
          <a:p>
            <a:pPr algn="ctr"/>
            <a:endParaRPr lang="fr-FR" sz="1400" b="1" i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  <a:p>
            <a:pPr algn="ctr"/>
            <a:r>
              <a:rPr lang="fr-FR" sz="1400" i="1" dirty="0">
                <a:latin typeface="Aptos Serif" panose="02020604070405020304" pitchFamily="18" charset="0"/>
                <a:cs typeface="Aptos Serif" panose="02020604070405020304" pitchFamily="18" charset="0"/>
              </a:rPr>
              <a:t>Appellation d’origine protégée</a:t>
            </a:r>
            <a:endParaRPr lang="fr-FR" i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DCC29A-3F25-1555-E634-747E62B9DBA1}"/>
              </a:ext>
            </a:extLst>
          </p:cNvPr>
          <p:cNvSpPr txBox="1"/>
          <p:nvPr/>
        </p:nvSpPr>
        <p:spPr>
          <a:xfrm>
            <a:off x="4518717" y="5848482"/>
            <a:ext cx="826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ptos Serif" panose="02020604070405020304" pitchFamily="18" charset="0"/>
                <a:cs typeface="Aptos Serif" panose="02020604070405020304" pitchFamily="18" charset="0"/>
              </a:rPr>
              <a:t>15 %vol.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9AD4619-60D4-EA05-1A7B-B4B1BBA40510}"/>
              </a:ext>
            </a:extLst>
          </p:cNvPr>
          <p:cNvSpPr txBox="1"/>
          <p:nvPr/>
        </p:nvSpPr>
        <p:spPr>
          <a:xfrm>
            <a:off x="7853751" y="5850477"/>
            <a:ext cx="591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ptos Serif" panose="02020604070405020304" pitchFamily="18" charset="0"/>
                <a:cs typeface="Aptos Serif" panose="02020604070405020304" pitchFamily="18" charset="0"/>
              </a:rPr>
              <a:t>75 cl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0D84B5E-AB71-6FA9-0F0D-3F616A950BA1}"/>
              </a:ext>
            </a:extLst>
          </p:cNvPr>
          <p:cNvSpPr txBox="1"/>
          <p:nvPr/>
        </p:nvSpPr>
        <p:spPr>
          <a:xfrm>
            <a:off x="5665342" y="5828008"/>
            <a:ext cx="15002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latin typeface="Aptos Serif" panose="02020604070405020304" pitchFamily="18" charset="0"/>
                <a:cs typeface="Aptos Serif" panose="02020604070405020304" pitchFamily="18" charset="0"/>
              </a:rPr>
              <a:t>Produit en France</a:t>
            </a:r>
          </a:p>
        </p:txBody>
      </p:sp>
      <p:cxnSp>
        <p:nvCxnSpPr>
          <p:cNvPr id="35" name="Connecteur : en arc 34">
            <a:extLst>
              <a:ext uri="{FF2B5EF4-FFF2-40B4-BE49-F238E27FC236}">
                <a16:creationId xmlns:a16="http://schemas.microsoft.com/office/drawing/2014/main" id="{2C6582BC-EFF8-38A0-9B80-ABE01715FD04}"/>
              </a:ext>
            </a:extLst>
          </p:cNvPr>
          <p:cNvCxnSpPr>
            <a:cxnSpLocks/>
            <a:stCxn id="26" idx="1"/>
            <a:endCxn id="3" idx="3"/>
          </p:cNvCxnSpPr>
          <p:nvPr/>
        </p:nvCxnSpPr>
        <p:spPr>
          <a:xfrm rot="10800000" flipV="1">
            <a:off x="7774829" y="4043216"/>
            <a:ext cx="572536" cy="1680107"/>
          </a:xfrm>
          <a:prstGeom prst="curvedConnector3">
            <a:avLst>
              <a:gd name="adj1" fmla="val 50000"/>
            </a:avLst>
          </a:prstGeom>
          <a:ln w="6350">
            <a:solidFill>
              <a:srgbClr val="A98D5E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E15AE98D-1551-08F2-C91B-D1ED82DBEA78}"/>
              </a:ext>
            </a:extLst>
          </p:cNvPr>
          <p:cNvSpPr txBox="1"/>
          <p:nvPr/>
        </p:nvSpPr>
        <p:spPr>
          <a:xfrm>
            <a:off x="5128853" y="5584824"/>
            <a:ext cx="2645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004D86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Mis en bouteille par SAS Vinrouge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EFEF9D3D-4B3A-20E0-673C-552761D57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6218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93E84-1D25-CC6C-B158-A75FBE88A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Bouteille en verre, bouteille de vin, boisson, vin&#10;&#10;Description générée automatiquement">
            <a:extLst>
              <a:ext uri="{FF2B5EF4-FFF2-40B4-BE49-F238E27FC236}">
                <a16:creationId xmlns:a16="http://schemas.microsoft.com/office/drawing/2014/main" id="{267266A0-7228-31F1-E1E3-52617521E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12429" y="0"/>
            <a:ext cx="3429000" cy="6858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8EBF15D7-01DD-22FE-0F8D-4D026A915121}"/>
              </a:ext>
            </a:extLst>
          </p:cNvPr>
          <p:cNvSpPr txBox="1"/>
          <p:nvPr/>
        </p:nvSpPr>
        <p:spPr>
          <a:xfrm>
            <a:off x="1511235" y="299134"/>
            <a:ext cx="2050572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/>
          <a:p>
            <a:r>
              <a:rPr lang="fr-FR" sz="1100" b="1" dirty="0"/>
              <a:t>1. La dénomination de vente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E2F9C95-B886-843B-EDA0-DEC470937EE6}"/>
              </a:ext>
            </a:extLst>
          </p:cNvPr>
          <p:cNvSpPr txBox="1"/>
          <p:nvPr/>
        </p:nvSpPr>
        <p:spPr>
          <a:xfrm>
            <a:off x="1525975" y="793324"/>
            <a:ext cx="2600006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2. Titre alcoométrique acquis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F9B9818-F36B-AD33-B0F3-68D2BB5BA6EC}"/>
              </a:ext>
            </a:extLst>
          </p:cNvPr>
          <p:cNvSpPr txBox="1"/>
          <p:nvPr/>
        </p:nvSpPr>
        <p:spPr>
          <a:xfrm>
            <a:off x="1525975" y="1298471"/>
            <a:ext cx="1334853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3. Provenance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71223AF-147D-7F32-EC76-0E5C14C73564}"/>
              </a:ext>
            </a:extLst>
          </p:cNvPr>
          <p:cNvSpPr txBox="1"/>
          <p:nvPr/>
        </p:nvSpPr>
        <p:spPr>
          <a:xfrm>
            <a:off x="1510039" y="1782392"/>
            <a:ext cx="1702325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4. Volume nominal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F21AED2-7308-F2B5-4977-7407C88B71FA}"/>
              </a:ext>
            </a:extLst>
          </p:cNvPr>
          <p:cNvSpPr txBox="1"/>
          <p:nvPr/>
        </p:nvSpPr>
        <p:spPr>
          <a:xfrm>
            <a:off x="1510039" y="2271757"/>
            <a:ext cx="2295757" cy="261610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fr-FR" dirty="0">
                <a:solidFill>
                  <a:schemeClr val="tx1"/>
                </a:solidFill>
              </a:rPr>
              <a:t>5. Nom de l’embouteilleur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29D8CA9-D906-3016-24C1-FBCE89B97CCF}"/>
              </a:ext>
            </a:extLst>
          </p:cNvPr>
          <p:cNvSpPr txBox="1"/>
          <p:nvPr/>
        </p:nvSpPr>
        <p:spPr>
          <a:xfrm>
            <a:off x="8829607" y="6023952"/>
            <a:ext cx="1530804" cy="646331"/>
          </a:xfrm>
          <a:prstGeom prst="rect">
            <a:avLst/>
          </a:prstGeom>
          <a:solidFill>
            <a:srgbClr val="A98D5E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r-FR" sz="1800" dirty="0">
                <a:solidFill>
                  <a:schemeClr val="tx1"/>
                </a:solidFill>
              </a:rPr>
              <a:t>6. Numéro de lot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A863503-DD4C-ACDA-37B0-E10E2959F629}"/>
              </a:ext>
            </a:extLst>
          </p:cNvPr>
          <p:cNvSpPr txBox="1"/>
          <p:nvPr/>
        </p:nvSpPr>
        <p:spPr>
          <a:xfrm>
            <a:off x="3561807" y="76166"/>
            <a:ext cx="2348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A98D5E"/>
                </a:solidFill>
              </a:rPr>
              <a:t>Les mentions obligatoires</a:t>
            </a:r>
          </a:p>
        </p:txBody>
      </p:sp>
      <p:cxnSp>
        <p:nvCxnSpPr>
          <p:cNvPr id="3" name="Connecteur : en arc 2">
            <a:extLst>
              <a:ext uri="{FF2B5EF4-FFF2-40B4-BE49-F238E27FC236}">
                <a16:creationId xmlns:a16="http://schemas.microsoft.com/office/drawing/2014/main" id="{EB1978E1-89D2-3558-721C-D8C884232C9A}"/>
              </a:ext>
            </a:extLst>
          </p:cNvPr>
          <p:cNvCxnSpPr>
            <a:cxnSpLocks/>
            <a:stCxn id="27" idx="1"/>
          </p:cNvCxnSpPr>
          <p:nvPr/>
        </p:nvCxnSpPr>
        <p:spPr>
          <a:xfrm rot="10800000" flipV="1">
            <a:off x="8176715" y="6347118"/>
            <a:ext cx="652892" cy="101884"/>
          </a:xfrm>
          <a:prstGeom prst="curvedConnector3">
            <a:avLst>
              <a:gd name="adj1" fmla="val 50000"/>
            </a:avLst>
          </a:prstGeom>
          <a:ln w="6350">
            <a:solidFill>
              <a:srgbClr val="A98D5E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65BF216A-0705-FC4B-27DC-10B9FC37FC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1000"/>
          </a:blip>
          <a:srcRect l="1356" t="254" r="2069" b="2730"/>
          <a:stretch/>
        </p:blipFill>
        <p:spPr>
          <a:xfrm>
            <a:off x="4554586" y="924129"/>
            <a:ext cx="3744686" cy="5501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92C94567-1071-DB22-78A1-9B1B0D156017}"/>
              </a:ext>
            </a:extLst>
          </p:cNvPr>
          <p:cNvSpPr txBox="1"/>
          <p:nvPr/>
        </p:nvSpPr>
        <p:spPr>
          <a:xfrm>
            <a:off x="5114594" y="4153301"/>
            <a:ext cx="26012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i="1" dirty="0">
                <a:latin typeface="Aptos Serif" panose="02020604070405020304" pitchFamily="18" charset="0"/>
                <a:cs typeface="Aptos Serif" panose="02020604070405020304" pitchFamily="18" charset="0"/>
              </a:rPr>
              <a:t>BERGERAC</a:t>
            </a:r>
          </a:p>
          <a:p>
            <a:pPr algn="ctr"/>
            <a:endParaRPr lang="fr-FR" sz="1400" b="1" i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  <a:p>
            <a:pPr algn="ctr"/>
            <a:r>
              <a:rPr lang="fr-FR" sz="1400" i="1" dirty="0">
                <a:latin typeface="Aptos Serif" panose="02020604070405020304" pitchFamily="18" charset="0"/>
                <a:cs typeface="Aptos Serif" panose="02020604070405020304" pitchFamily="18" charset="0"/>
              </a:rPr>
              <a:t>Appellation d’origine protégée</a:t>
            </a:r>
            <a:endParaRPr lang="fr-FR" i="1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2799CE1-B70A-E591-62C4-538EC5614194}"/>
              </a:ext>
            </a:extLst>
          </p:cNvPr>
          <p:cNvSpPr txBox="1"/>
          <p:nvPr/>
        </p:nvSpPr>
        <p:spPr>
          <a:xfrm>
            <a:off x="4518717" y="5848482"/>
            <a:ext cx="826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ptos Serif" panose="02020604070405020304" pitchFamily="18" charset="0"/>
                <a:cs typeface="Aptos Serif" panose="02020604070405020304" pitchFamily="18" charset="0"/>
              </a:rPr>
              <a:t>15 %vol.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A534191-3CAC-76D4-AC7D-8E1F6CFF7FD0}"/>
              </a:ext>
            </a:extLst>
          </p:cNvPr>
          <p:cNvSpPr txBox="1"/>
          <p:nvPr/>
        </p:nvSpPr>
        <p:spPr>
          <a:xfrm>
            <a:off x="7853751" y="5850477"/>
            <a:ext cx="591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ptos Serif" panose="02020604070405020304" pitchFamily="18" charset="0"/>
                <a:cs typeface="Aptos Serif" panose="02020604070405020304" pitchFamily="18" charset="0"/>
              </a:rPr>
              <a:t>75 cl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5392972-76B9-5391-C950-405FAA20E88D}"/>
              </a:ext>
            </a:extLst>
          </p:cNvPr>
          <p:cNvSpPr txBox="1"/>
          <p:nvPr/>
        </p:nvSpPr>
        <p:spPr>
          <a:xfrm>
            <a:off x="7880893" y="6187393"/>
            <a:ext cx="5916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>
                <a:latin typeface="Aptos Serif" panose="02020604070405020304" pitchFamily="18" charset="0"/>
                <a:cs typeface="Aptos Serif" panose="02020604070405020304" pitchFamily="18" charset="0"/>
              </a:rPr>
              <a:t>L- 24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9EBBD33-038B-FE92-8998-B3ED301738A3}"/>
              </a:ext>
            </a:extLst>
          </p:cNvPr>
          <p:cNvSpPr txBox="1"/>
          <p:nvPr/>
        </p:nvSpPr>
        <p:spPr>
          <a:xfrm>
            <a:off x="5665342" y="5828008"/>
            <a:ext cx="15002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>
                <a:latin typeface="Aptos Serif" panose="02020604070405020304" pitchFamily="18" charset="0"/>
                <a:cs typeface="Aptos Serif" panose="02020604070405020304" pitchFamily="18" charset="0"/>
              </a:rPr>
              <a:t>Produit en France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8B0B58C-FB85-B127-9F42-3115CF3791A6}"/>
              </a:ext>
            </a:extLst>
          </p:cNvPr>
          <p:cNvSpPr txBox="1"/>
          <p:nvPr/>
        </p:nvSpPr>
        <p:spPr>
          <a:xfrm>
            <a:off x="5128853" y="5584824"/>
            <a:ext cx="2645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004D86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Mis en bouteille par SAS Vinrouge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01AE4E0F-354D-3DC1-F58D-E6A7DA1FB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400092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1" id="{55B72D61-E89F-4264-A4C5-336C367AF1D6}" vid="{5580B29E-630C-4C0C-8DB8-3EC49E960F5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Thème1</Template>
  <TotalTime>290</TotalTime>
  <Words>3233</Words>
  <Application>Microsoft Office PowerPoint</Application>
  <PresentationFormat>Grand écran</PresentationFormat>
  <Paragraphs>536</Paragraphs>
  <Slides>43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57" baseType="lpstr">
      <vt:lpstr>Aharoni</vt:lpstr>
      <vt:lpstr>Aptos</vt:lpstr>
      <vt:lpstr>Aptos Serif</vt:lpstr>
      <vt:lpstr>Arial</vt:lpstr>
      <vt:lpstr>Baguet Script</vt:lpstr>
      <vt:lpstr>Calibri</vt:lpstr>
      <vt:lpstr>Calibri Light</vt:lpstr>
      <vt:lpstr>Courier New</vt:lpstr>
      <vt:lpstr>Segoe UI</vt:lpstr>
      <vt:lpstr>Symbol</vt:lpstr>
      <vt:lpstr>Verdana</vt:lpstr>
      <vt:lpstr>Wingdings</vt:lpstr>
      <vt:lpstr>Thème1</vt:lpstr>
      <vt:lpstr>Document</vt:lpstr>
      <vt:lpstr>Etiquetage des vins, nouvelle règlementation</vt:lpstr>
      <vt:lpstr>Au programme</vt:lpstr>
      <vt:lpstr> </vt:lpstr>
      <vt:lpstr> </vt:lpstr>
      <vt:lpstr> </vt:lpstr>
      <vt:lpstr> </vt:lpstr>
      <vt:lpstr> </vt:lpstr>
      <vt:lpstr>  </vt:lpstr>
      <vt:lpstr> </vt:lpstr>
      <vt:lpstr> </vt:lpstr>
      <vt:lpstr> </vt:lpstr>
      <vt:lpstr> </vt:lpstr>
      <vt:lpstr> </vt:lpstr>
      <vt:lpstr> </vt:lpstr>
      <vt:lpstr>Mentions rendues obligatoires par les cahiers des charges</vt:lpstr>
      <vt:lpstr> </vt:lpstr>
      <vt:lpstr> </vt:lpstr>
      <vt:lpstr>Mention du cépage</vt:lpstr>
      <vt:lpstr>Mention du cépage: attention aux règles d’assemblage</vt:lpstr>
      <vt:lpstr>Mention du cépage: exemples</vt:lpstr>
      <vt:lpstr>Mention du cépage : exemples</vt:lpstr>
      <vt:lpstr>Mention du millésime</vt:lpstr>
      <vt:lpstr> </vt:lpstr>
      <vt:lpstr> </vt:lpstr>
      <vt:lpstr> </vt:lpstr>
      <vt:lpstr> </vt:lpstr>
      <vt:lpstr> </vt:lpstr>
      <vt:lpstr>Réforme de l’étiquetage</vt:lpstr>
      <vt:lpstr>Date de mise en application et conséquences</vt:lpstr>
      <vt:lpstr>Que doit-on afficher?</vt:lpstr>
      <vt:lpstr>Sous quelle forme ?</vt:lpstr>
      <vt:lpstr>Exemples d’étiquettes</vt:lpstr>
      <vt:lpstr>Exemples d’étiquettes</vt:lpstr>
      <vt:lpstr>La déclaration nutritionnelle et la valeur énergétique</vt:lpstr>
      <vt:lpstr>Valeur énergétique</vt:lpstr>
      <vt:lpstr>Valeur énergétique</vt:lpstr>
      <vt:lpstr>Déclaration nutritionnelle</vt:lpstr>
      <vt:lpstr>Exemple de calcul pour sucres et glucides</vt:lpstr>
      <vt:lpstr>Liste des ingrédients</vt:lpstr>
      <vt:lpstr>Ingrédients</vt:lpstr>
      <vt:lpstr>Simplifications possibles</vt:lpstr>
      <vt:lpstr>Dématérialisation: le QR Code</vt:lpstr>
      <vt:lpstr>Cas particuliers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cathy</dc:creator>
  <cp:lastModifiedBy>cathy</cp:lastModifiedBy>
  <cp:revision>7</cp:revision>
  <dcterms:created xsi:type="dcterms:W3CDTF">2024-12-05T10:03:02Z</dcterms:created>
  <dcterms:modified xsi:type="dcterms:W3CDTF">2025-04-25T10:21:40Z</dcterms:modified>
</cp:coreProperties>
</file>